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2"/>
  </p:notesMasterIdLst>
  <p:sldIdLst>
    <p:sldId id="256" r:id="rId2"/>
    <p:sldId id="257" r:id="rId3"/>
    <p:sldId id="278" r:id="rId4"/>
    <p:sldId id="310" r:id="rId5"/>
    <p:sldId id="311" r:id="rId6"/>
    <p:sldId id="312" r:id="rId7"/>
    <p:sldId id="366" r:id="rId8"/>
    <p:sldId id="322" r:id="rId9"/>
    <p:sldId id="323" r:id="rId10"/>
    <p:sldId id="324" r:id="rId11"/>
    <p:sldId id="314" r:id="rId12"/>
    <p:sldId id="315" r:id="rId13"/>
    <p:sldId id="326" r:id="rId14"/>
    <p:sldId id="317" r:id="rId15"/>
    <p:sldId id="313" r:id="rId16"/>
    <p:sldId id="327" r:id="rId17"/>
    <p:sldId id="328" r:id="rId18"/>
    <p:sldId id="329" r:id="rId19"/>
    <p:sldId id="330" r:id="rId20"/>
    <p:sldId id="318" r:id="rId21"/>
    <p:sldId id="319" r:id="rId22"/>
    <p:sldId id="320" r:id="rId23"/>
    <p:sldId id="331" r:id="rId24"/>
    <p:sldId id="332" r:id="rId25"/>
    <p:sldId id="333" r:id="rId26"/>
    <p:sldId id="334" r:id="rId27"/>
    <p:sldId id="307" r:id="rId28"/>
    <p:sldId id="335" r:id="rId29"/>
    <p:sldId id="336" r:id="rId30"/>
    <p:sldId id="337" r:id="rId31"/>
    <p:sldId id="338" r:id="rId32"/>
    <p:sldId id="339" r:id="rId33"/>
    <p:sldId id="340" r:id="rId34"/>
    <p:sldId id="341" r:id="rId35"/>
    <p:sldId id="342" r:id="rId36"/>
    <p:sldId id="343" r:id="rId37"/>
    <p:sldId id="344" r:id="rId38"/>
    <p:sldId id="345" r:id="rId39"/>
    <p:sldId id="346" r:id="rId40"/>
    <p:sldId id="347" r:id="rId41"/>
    <p:sldId id="348" r:id="rId42"/>
    <p:sldId id="308" r:id="rId43"/>
    <p:sldId id="349" r:id="rId44"/>
    <p:sldId id="350" r:id="rId45"/>
    <p:sldId id="352" r:id="rId46"/>
    <p:sldId id="353" r:id="rId47"/>
    <p:sldId id="354" r:id="rId48"/>
    <p:sldId id="367" r:id="rId49"/>
    <p:sldId id="368" r:id="rId50"/>
    <p:sldId id="298" r:id="rId51"/>
  </p:sldIdLst>
  <p:sldSz cx="9144000" cy="5143500" type="screen16x9"/>
  <p:notesSz cx="6858000" cy="9144000"/>
  <p:embeddedFontLst>
    <p:embeddedFont>
      <p:font typeface="Roboto"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lkman Neo" initials="WN" lastIdx="3" clrIdx="0">
    <p:extLst>
      <p:ext uri="{19B8F6BF-5375-455C-9EA6-DF929625EA0E}">
        <p15:presenceInfo xmlns:p15="http://schemas.microsoft.com/office/powerpoint/2012/main" userId="2f8c92057b78d5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12"/>
  </p:normalViewPr>
  <p:slideViewPr>
    <p:cSldViewPr snapToGrid="0" snapToObjects="1">
      <p:cViewPr varScale="1">
        <p:scale>
          <a:sx n="162" d="100"/>
          <a:sy n="162" d="100"/>
        </p:scale>
        <p:origin x="2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503799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3973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848817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42040335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4d7dadc7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4d7dadc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dirty="0"/>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dirty="0"/>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0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31" name="Google Shape;31;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32" name="Google Shape;32;p4"/>
          <p:cNvGrpSpPr/>
          <p:nvPr/>
        </p:nvGrpSpPr>
        <p:grpSpPr>
          <a:xfrm>
            <a:off x="0" y="3903669"/>
            <a:ext cx="9144000" cy="1239925"/>
            <a:chOff x="0" y="3903669"/>
            <a:chExt cx="9144000" cy="1239925"/>
          </a:xfrm>
        </p:grpSpPr>
        <p:sp>
          <p:nvSpPr>
            <p:cNvPr id="33" name="Google Shape;33;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dirty="0"/>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dirty="0"/>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eveloper.android.com/studio/build/shrink-cod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eveloper.android.com/guide/topics/manifest/application-element" TargetMode="External"/><Relationship Id="rId2" Type="http://schemas.openxmlformats.org/officeDocument/2006/relationships/hyperlink" Target="https://developer.android.com/guide/topics/manifest/manifest-intro" TargetMode="External"/><Relationship Id="rId1" Type="http://schemas.openxmlformats.org/officeDocument/2006/relationships/slideLayout" Target="../slideLayouts/slideLayout2.xml"/><Relationship Id="rId4" Type="http://schemas.openxmlformats.org/officeDocument/2006/relationships/hyperlink" Target="https://developer.android.com/guide/topics/manifest/uses-permission-element"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developer.android.com/studio/build/#module-leve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developer.android.com/studio/command-line/bundletool#generate_apks" TargetMode="External"/><Relationship Id="rId2" Type="http://schemas.openxmlformats.org/officeDocument/2006/relationships/hyperlink" Target="https://github.com/google/bundletool/releases/latest" TargetMode="External"/><Relationship Id="rId1" Type="http://schemas.openxmlformats.org/officeDocument/2006/relationships/slideLayout" Target="../slideLayouts/slideLayout2.xml"/><Relationship Id="rId5" Type="http://schemas.openxmlformats.org/officeDocument/2006/relationships/hyperlink" Target="https://developer.android.com/studio/publish/upload-bundle" TargetMode="External"/><Relationship Id="rId4" Type="http://schemas.openxmlformats.org/officeDocument/2006/relationships/hyperlink" Target="https://developer.android.com/studio/command-line/bundletool#deploy_with_bundletoo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eveloper.android.com/distribute/googleplay/star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en.wikipedia.org/wiki/Fat_binary"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android.com/ndk/guides/abis#arm64-v8a" TargetMode="External"/><Relationship Id="rId2" Type="http://schemas.openxmlformats.org/officeDocument/2006/relationships/hyperlink" Target="https://developer.android.com/ndk/guides/abis#v7a" TargetMode="External"/><Relationship Id="rId1" Type="http://schemas.openxmlformats.org/officeDocument/2006/relationships/slideLayout" Target="../slideLayouts/slideLayout2.xml"/><Relationship Id="rId5" Type="http://schemas.openxmlformats.org/officeDocument/2006/relationships/hyperlink" Target="https://github.com/flutter/flutter/issues/9253" TargetMode="External"/><Relationship Id="rId4" Type="http://schemas.openxmlformats.org/officeDocument/2006/relationships/hyperlink" Target="https://developer.android.com/ndk/guides/abis#86-64"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eveloper.apple.com/programs/" TargetMode="External"/><Relationship Id="rId2" Type="http://schemas.openxmlformats.org/officeDocument/2006/relationships/hyperlink" Target="https://developer.apple.com/app-store/review/" TargetMode="External"/><Relationship Id="rId1" Type="http://schemas.openxmlformats.org/officeDocument/2006/relationships/slideLayout" Target="../slideLayouts/slideLayout2.xml"/><Relationship Id="rId4" Type="http://schemas.openxmlformats.org/officeDocument/2006/relationships/hyperlink" Target="https://developer.apple.com/support/compare-memberships/" TargetMode="External"/></Relationships>
</file>

<file path=ppt/slides/_rels/slide29.xml.rels><?xml version="1.0" encoding="UTF-8" standalone="yes"?>
<Relationships xmlns="http://schemas.openxmlformats.org/package/2006/relationships"><Relationship Id="rId2" Type="http://schemas.openxmlformats.org/officeDocument/2006/relationships/hyperlink" Target="https://developer.apple.com/support/app-store-connec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hyperlink" Target="https://developer.apple.com/account/ios/identifier/bundle"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appstoreconnect.apple.com/"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developer.apple.com/ios/human-interface-guidelines/icons-and-images/app-icon/"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appstoreconnect.apple.com/" TargetMode="External"/><Relationship Id="rId2" Type="http://schemas.openxmlformats.org/officeDocument/2006/relationships/hyperlink" Target="https://developer.apple.com/testflight/"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appstoreconnect.apple.com/"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flutter.dev/docs/deployment/web#choosing-a-web-renderer" TargetMode="External"/><Relationship Id="rId2" Type="http://schemas.openxmlformats.org/officeDocument/2006/relationships/hyperlink" Target="https://flutter.dev/docs/deployment/web#handling-images-on-the-web" TargetMode="External"/><Relationship Id="rId1" Type="http://schemas.openxmlformats.org/officeDocument/2006/relationships/slideLayout" Target="../slideLayouts/slideLayout2.xml"/><Relationship Id="rId6" Type="http://schemas.openxmlformats.org/officeDocument/2006/relationships/hyperlink" Target="https://flutter.dev/docs/deployment/web#deploying-to-the-web" TargetMode="External"/><Relationship Id="rId5" Type="http://schemas.openxmlformats.org/officeDocument/2006/relationships/hyperlink" Target="https://flutter.dev/docs/deployment/web#building-the-app-for-release" TargetMode="External"/><Relationship Id="rId4" Type="http://schemas.openxmlformats.org/officeDocument/2006/relationships/hyperlink" Target="https://flutter.dev/docs/deployment/web#minification" TargetMode="External"/></Relationships>
</file>

<file path=ppt/slides/_rels/slide44.xml.rels><?xml version="1.0" encoding="UTF-8" standalone="yes"?>
<Relationships xmlns="http://schemas.openxmlformats.org/package/2006/relationships"><Relationship Id="rId2" Type="http://schemas.openxmlformats.org/officeDocument/2006/relationships/hyperlink" Target="https://flutter.dev/docs/development/platform-integration/web-images"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flutter.dev/docs/development/tools/web-renderer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flutter.dev/docs/development/tools/web-renderer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html.com/tags/iframe/"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pages.github.com/" TargetMode="External"/><Relationship Id="rId2" Type="http://schemas.openxmlformats.org/officeDocument/2006/relationships/hyperlink" Target="https://firebase.google.com/docs/hosting" TargetMode="External"/><Relationship Id="rId1" Type="http://schemas.openxmlformats.org/officeDocument/2006/relationships/slideLayout" Target="../slideLayouts/slideLayout2.xml"/><Relationship Id="rId4" Type="http://schemas.openxmlformats.org/officeDocument/2006/relationships/hyperlink" Target="https://cloud.google.com/solutions/smb/web-hosting/"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flutter.dev/docs/deployment/android#building-the-app-for-release" TargetMode="External"/><Relationship Id="rId3" Type="http://schemas.openxmlformats.org/officeDocument/2006/relationships/hyperlink" Target="https://flutter.dev/docs/deployment/android#enabling-material-components" TargetMode="External"/><Relationship Id="rId7" Type="http://schemas.openxmlformats.org/officeDocument/2006/relationships/hyperlink" Target="https://flutter.dev/docs/deployment/android#reviewing-the-build-configuration" TargetMode="External"/><Relationship Id="rId2" Type="http://schemas.openxmlformats.org/officeDocument/2006/relationships/hyperlink" Target="https://flutter.dev/docs/deployment/android#adding-a-launcher-icon" TargetMode="External"/><Relationship Id="rId1" Type="http://schemas.openxmlformats.org/officeDocument/2006/relationships/slideLayout" Target="../slideLayouts/slideLayout2.xml"/><Relationship Id="rId6" Type="http://schemas.openxmlformats.org/officeDocument/2006/relationships/hyperlink" Target="https://flutter.dev/docs/deployment/android#reviewing-the-app-manifest" TargetMode="External"/><Relationship Id="rId11" Type="http://schemas.openxmlformats.org/officeDocument/2006/relationships/hyperlink" Target="https://flutter.dev/docs/deployment/android#android-release-faq" TargetMode="External"/><Relationship Id="rId5" Type="http://schemas.openxmlformats.org/officeDocument/2006/relationships/hyperlink" Target="https://flutter.dev/docs/deployment/android#shrinking-your-code-with-r8" TargetMode="External"/><Relationship Id="rId10" Type="http://schemas.openxmlformats.org/officeDocument/2006/relationships/hyperlink" Target="https://flutter.dev/docs/deployment/android#updating-the-apps-version-number" TargetMode="External"/><Relationship Id="rId4" Type="http://schemas.openxmlformats.org/officeDocument/2006/relationships/hyperlink" Target="https://flutter.dev/docs/deployment/android#signing-the-app" TargetMode="External"/><Relationship Id="rId9" Type="http://schemas.openxmlformats.org/officeDocument/2006/relationships/hyperlink" Target="https://flutter.dev/docs/deployment/android#publishing-to-the-google-play-store"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pub.dev/packages/flutter_launcher_icon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material.io/develop/android/docs/getting-started" TargetMode="External"/><Relationship Id="rId2" Type="http://schemas.openxmlformats.org/officeDocument/2006/relationships/hyperlink" Target="https://flutter.dev/docs/development/platform-integration/platform-view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2655500" y="1103586"/>
            <a:ext cx="6488500" cy="1510436"/>
          </a:xfrm>
          <a:prstGeom prst="rect">
            <a:avLst/>
          </a:prstGeom>
        </p:spPr>
        <p:txBody>
          <a:bodyPr spcFirstLastPara="1" wrap="square" lIns="91425" tIns="91425" rIns="91425" bIns="91425" anchor="b" anchorCtr="0">
            <a:noAutofit/>
          </a:bodyPr>
          <a:lstStyle/>
          <a:p>
            <a:r>
              <a:rPr lang="en" altLang="zh-CN" dirty="0"/>
              <a:t>Deployment</a:t>
            </a:r>
          </a:p>
        </p:txBody>
      </p:sp>
      <p:sp>
        <p:nvSpPr>
          <p:cNvPr id="86" name="Google Shape;86;p13"/>
          <p:cNvSpPr txBox="1">
            <a:spLocks noGrp="1"/>
          </p:cNvSpPr>
          <p:nvPr>
            <p:ph type="subTitle" idx="1"/>
          </p:nvPr>
        </p:nvSpPr>
        <p:spPr>
          <a:xfrm>
            <a:off x="26554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err="1"/>
              <a:t>Wenxuan</a:t>
            </a:r>
            <a:r>
              <a:rPr lang="en-US" altLang="zh-CN" dirty="0"/>
              <a:t> Shi</a:t>
            </a:r>
          </a:p>
          <a:p>
            <a:pPr marL="0" lvl="0" indent="0" algn="l" rtl="0">
              <a:spcBef>
                <a:spcPts val="0"/>
              </a:spcBef>
              <a:spcAft>
                <a:spcPts val="0"/>
              </a:spcAft>
              <a:buNone/>
            </a:pPr>
            <a:r>
              <a:rPr lang="en-GB" dirty="0"/>
              <a:t>College of Software, Nankai University</a:t>
            </a:r>
          </a:p>
          <a:p>
            <a:pPr marL="0" lvl="0" indent="0" algn="l" rtl="0">
              <a:spcBef>
                <a:spcPts val="0"/>
              </a:spcBef>
              <a:spcAft>
                <a:spcPts val="0"/>
              </a:spcAft>
              <a:buNone/>
            </a:pPr>
            <a:endParaRPr dirty="0"/>
          </a:p>
          <a:p>
            <a:pPr marL="0" lvl="0" indent="0" algn="l" rtl="0">
              <a:spcBef>
                <a:spcPts val="0"/>
              </a:spcBef>
              <a:spcAft>
                <a:spcPts val="0"/>
              </a:spcAft>
              <a:buNone/>
            </a:pPr>
            <a:r>
              <a:rPr lang="en-GB" dirty="0"/>
              <a:t>Email: </a:t>
            </a:r>
            <a:r>
              <a:rPr lang="en-GB" dirty="0" err="1"/>
              <a:t>shiwx@nankai.edu.cn</a:t>
            </a:r>
            <a:endParaRPr lang="en-GB" dirty="0"/>
          </a:p>
          <a:p>
            <a:pPr marL="0" lvl="0" indent="0" algn="l" rtl="0">
              <a:spcBef>
                <a:spcPts val="0"/>
              </a:spcBef>
              <a:spcAft>
                <a:spcPts val="0"/>
              </a:spcAft>
              <a:buNone/>
            </a:pPr>
            <a:r>
              <a:rPr lang="en-GB" dirty="0" err="1"/>
              <a:t>Wechat</a:t>
            </a:r>
            <a:r>
              <a:rPr lang="en-GB" dirty="0"/>
              <a:t>: 13920561100</a:t>
            </a:r>
            <a:endParaRPr dirty="0"/>
          </a:p>
        </p:txBody>
      </p:sp>
      <p:pic>
        <p:nvPicPr>
          <p:cNvPr id="87" name="Google Shape;87;p13"/>
          <p:cNvPicPr preferRelativeResize="0"/>
          <p:nvPr/>
        </p:nvPicPr>
        <p:blipFill>
          <a:blip r:embed="rId3">
            <a:alphaModFix/>
          </a:blip>
          <a:stretch>
            <a:fillRect/>
          </a:stretch>
        </p:blipFill>
        <p:spPr>
          <a:xfrm>
            <a:off x="64700" y="1572700"/>
            <a:ext cx="2927700" cy="292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EF4DB4-5796-E54F-B77B-9766457398A7}"/>
              </a:ext>
            </a:extLst>
          </p:cNvPr>
          <p:cNvSpPr>
            <a:spLocks noGrp="1"/>
          </p:cNvSpPr>
          <p:nvPr>
            <p:ph type="title"/>
          </p:nvPr>
        </p:nvSpPr>
        <p:spPr/>
        <p:txBody>
          <a:bodyPr/>
          <a:lstStyle/>
          <a:p>
            <a:endParaRPr kumimoji="1" lang="zh-CN" altLang="en-US"/>
          </a:p>
        </p:txBody>
      </p:sp>
      <p:sp>
        <p:nvSpPr>
          <p:cNvPr id="6" name="文本占位符 5">
            <a:extLst>
              <a:ext uri="{FF2B5EF4-FFF2-40B4-BE49-F238E27FC236}">
                <a16:creationId xmlns:a16="http://schemas.microsoft.com/office/drawing/2014/main" id="{3D114DD4-2297-8F40-A473-9725B82AA9D6}"/>
              </a:ext>
            </a:extLst>
          </p:cNvPr>
          <p:cNvSpPr>
            <a:spLocks noGrp="1"/>
          </p:cNvSpPr>
          <p:nvPr>
            <p:ph type="body" idx="1"/>
          </p:nvPr>
        </p:nvSpPr>
        <p:spPr/>
        <p:txBody>
          <a:bodyPr/>
          <a:lstStyle/>
          <a:p>
            <a:endParaRPr lang="zh-CN" altLang="en-US"/>
          </a:p>
        </p:txBody>
      </p:sp>
      <p:pic>
        <p:nvPicPr>
          <p:cNvPr id="7" name="图片 6">
            <a:extLst>
              <a:ext uri="{FF2B5EF4-FFF2-40B4-BE49-F238E27FC236}">
                <a16:creationId xmlns:a16="http://schemas.microsoft.com/office/drawing/2014/main" id="{6A28DB2A-8C66-3444-B749-5448E947EF8B}"/>
              </a:ext>
            </a:extLst>
          </p:cNvPr>
          <p:cNvPicPr>
            <a:picLocks noChangeAspect="1"/>
          </p:cNvPicPr>
          <p:nvPr/>
        </p:nvPicPr>
        <p:blipFill>
          <a:blip r:embed="rId2"/>
          <a:stretch>
            <a:fillRect/>
          </a:stretch>
        </p:blipFill>
        <p:spPr>
          <a:xfrm>
            <a:off x="522861" y="0"/>
            <a:ext cx="8098277" cy="5143500"/>
          </a:xfrm>
          <a:prstGeom prst="rect">
            <a:avLst/>
          </a:prstGeom>
        </p:spPr>
      </p:pic>
    </p:spTree>
    <p:extLst>
      <p:ext uri="{BB962C8B-B14F-4D97-AF65-F5344CB8AC3E}">
        <p14:creationId xmlns:p14="http://schemas.microsoft.com/office/powerpoint/2010/main" val="1409766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DCC719-BE35-BC4F-AFD9-0B84E6DCADDA}"/>
              </a:ext>
            </a:extLst>
          </p:cNvPr>
          <p:cNvSpPr>
            <a:spLocks noGrp="1"/>
          </p:cNvSpPr>
          <p:nvPr>
            <p:ph type="title"/>
          </p:nvPr>
        </p:nvSpPr>
        <p:spPr/>
        <p:txBody>
          <a:bodyPr/>
          <a:lstStyle/>
          <a:p>
            <a:r>
              <a:rPr lang="en" altLang="zh-CN" dirty="0"/>
              <a:t>Shrinking your code with R8</a:t>
            </a:r>
          </a:p>
        </p:txBody>
      </p:sp>
      <p:sp>
        <p:nvSpPr>
          <p:cNvPr id="3" name="文本占位符 2">
            <a:extLst>
              <a:ext uri="{FF2B5EF4-FFF2-40B4-BE49-F238E27FC236}">
                <a16:creationId xmlns:a16="http://schemas.microsoft.com/office/drawing/2014/main" id="{0C0D2AFA-9385-4140-BA01-24A25E7DAB1F}"/>
              </a:ext>
            </a:extLst>
          </p:cNvPr>
          <p:cNvSpPr>
            <a:spLocks noGrp="1"/>
          </p:cNvSpPr>
          <p:nvPr>
            <p:ph type="body" idx="1"/>
          </p:nvPr>
        </p:nvSpPr>
        <p:spPr/>
        <p:txBody>
          <a:bodyPr/>
          <a:lstStyle/>
          <a:p>
            <a:r>
              <a:rPr lang="en" altLang="zh-CN" dirty="0">
                <a:hlinkClick r:id="rId2"/>
              </a:rPr>
              <a:t>R8</a:t>
            </a:r>
            <a:r>
              <a:rPr lang="en" altLang="zh-CN" dirty="0"/>
              <a:t> is the new code shrinker from Google, and it’s enabled by default when you build a release APK or AAB. </a:t>
            </a:r>
          </a:p>
          <a:p>
            <a:r>
              <a:rPr lang="en" altLang="zh-CN" dirty="0"/>
              <a:t>To disable R8, pass the </a:t>
            </a:r>
            <a:r>
              <a:rPr lang="en" altLang="zh-CN" dirty="0">
                <a:solidFill>
                  <a:schemeClr val="accent4"/>
                </a:solidFill>
              </a:rPr>
              <a:t>--no-shrink </a:t>
            </a:r>
            <a:r>
              <a:rPr lang="en" altLang="zh-CN" dirty="0"/>
              <a:t>flag to </a:t>
            </a:r>
            <a:r>
              <a:rPr lang="en" altLang="zh-CN" dirty="0">
                <a:solidFill>
                  <a:schemeClr val="accent4"/>
                </a:solidFill>
              </a:rPr>
              <a:t>flutter build </a:t>
            </a:r>
            <a:r>
              <a:rPr lang="en" altLang="zh-CN" dirty="0" err="1">
                <a:solidFill>
                  <a:schemeClr val="accent4"/>
                </a:solidFill>
              </a:rPr>
              <a:t>apk</a:t>
            </a:r>
            <a:r>
              <a:rPr lang="en" altLang="zh-CN" dirty="0">
                <a:solidFill>
                  <a:schemeClr val="accent4"/>
                </a:solidFill>
              </a:rPr>
              <a:t> </a:t>
            </a:r>
            <a:r>
              <a:rPr lang="en" altLang="zh-CN" dirty="0"/>
              <a:t>or </a:t>
            </a:r>
            <a:r>
              <a:rPr lang="en" altLang="zh-CN" dirty="0">
                <a:solidFill>
                  <a:schemeClr val="accent4"/>
                </a:solidFill>
              </a:rPr>
              <a:t>flutter build </a:t>
            </a:r>
            <a:r>
              <a:rPr lang="en" altLang="zh-CN" dirty="0" err="1">
                <a:solidFill>
                  <a:schemeClr val="accent4"/>
                </a:solidFill>
              </a:rPr>
              <a:t>appbundle</a:t>
            </a:r>
            <a:r>
              <a:rPr lang="en" altLang="zh-CN" dirty="0"/>
              <a:t>.</a:t>
            </a:r>
            <a:endParaRPr kumimoji="1" lang="zh-CN" altLang="en-US" dirty="0"/>
          </a:p>
        </p:txBody>
      </p:sp>
    </p:spTree>
    <p:extLst>
      <p:ext uri="{BB962C8B-B14F-4D97-AF65-F5344CB8AC3E}">
        <p14:creationId xmlns:p14="http://schemas.microsoft.com/office/powerpoint/2010/main" val="2898925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F49CC8-919E-D146-9EA1-5AA4D8537703}"/>
              </a:ext>
            </a:extLst>
          </p:cNvPr>
          <p:cNvSpPr>
            <a:spLocks noGrp="1"/>
          </p:cNvSpPr>
          <p:nvPr>
            <p:ph type="title"/>
          </p:nvPr>
        </p:nvSpPr>
        <p:spPr/>
        <p:txBody>
          <a:bodyPr/>
          <a:lstStyle/>
          <a:p>
            <a:r>
              <a:rPr lang="en" altLang="zh-CN" dirty="0"/>
              <a:t>Reviewing the app manifest</a:t>
            </a:r>
            <a:endParaRPr kumimoji="1" lang="zh-CN" altLang="en-US" dirty="0"/>
          </a:p>
        </p:txBody>
      </p:sp>
      <p:sp>
        <p:nvSpPr>
          <p:cNvPr id="3" name="文本占位符 2">
            <a:extLst>
              <a:ext uri="{FF2B5EF4-FFF2-40B4-BE49-F238E27FC236}">
                <a16:creationId xmlns:a16="http://schemas.microsoft.com/office/drawing/2014/main" id="{2748E0D4-7193-2942-9922-EFAF9314C777}"/>
              </a:ext>
            </a:extLst>
          </p:cNvPr>
          <p:cNvSpPr>
            <a:spLocks noGrp="1"/>
          </p:cNvSpPr>
          <p:nvPr>
            <p:ph type="body" idx="1"/>
          </p:nvPr>
        </p:nvSpPr>
        <p:spPr/>
        <p:txBody>
          <a:bodyPr/>
          <a:lstStyle/>
          <a:p>
            <a:r>
              <a:rPr lang="en" altLang="zh-CN" dirty="0"/>
              <a:t>Review the default </a:t>
            </a:r>
            <a:r>
              <a:rPr lang="en" altLang="zh-CN" dirty="0">
                <a:hlinkClick r:id="rId2"/>
              </a:rPr>
              <a:t>App Manifest</a:t>
            </a:r>
            <a:r>
              <a:rPr lang="en" altLang="zh-CN" dirty="0"/>
              <a:t> file, </a:t>
            </a:r>
            <a:r>
              <a:rPr lang="en" altLang="zh-CN" dirty="0" err="1">
                <a:solidFill>
                  <a:schemeClr val="accent4"/>
                </a:solidFill>
              </a:rPr>
              <a:t>AndroidManifest.xml</a:t>
            </a:r>
            <a:r>
              <a:rPr lang="en" altLang="zh-CN" dirty="0"/>
              <a:t>, located in </a:t>
            </a:r>
            <a:r>
              <a:rPr lang="en" altLang="zh-CN" dirty="0">
                <a:solidFill>
                  <a:schemeClr val="accent4"/>
                </a:solidFill>
              </a:rPr>
              <a:t>[project]/android/app/</a:t>
            </a:r>
            <a:r>
              <a:rPr lang="en" altLang="zh-CN" dirty="0" err="1">
                <a:solidFill>
                  <a:schemeClr val="accent4"/>
                </a:solidFill>
              </a:rPr>
              <a:t>src</a:t>
            </a:r>
            <a:r>
              <a:rPr lang="en" altLang="zh-CN" dirty="0">
                <a:solidFill>
                  <a:schemeClr val="accent4"/>
                </a:solidFill>
              </a:rPr>
              <a:t>/main </a:t>
            </a:r>
            <a:r>
              <a:rPr lang="en" altLang="zh-CN" dirty="0"/>
              <a:t>and verify that the values are correct, especially the following::</a:t>
            </a:r>
          </a:p>
          <a:p>
            <a:pPr lvl="1"/>
            <a:r>
              <a:rPr lang="en" altLang="zh-CN" dirty="0">
                <a:solidFill>
                  <a:schemeClr val="accent4"/>
                </a:solidFill>
              </a:rPr>
              <a:t>Application</a:t>
            </a:r>
            <a:r>
              <a:rPr lang="en" altLang="zh-CN" dirty="0"/>
              <a:t>: Edit the </a:t>
            </a:r>
            <a:r>
              <a:rPr lang="en" altLang="zh-CN" dirty="0" err="1">
                <a:solidFill>
                  <a:schemeClr val="accent4"/>
                </a:solidFill>
              </a:rPr>
              <a:t>android:label</a:t>
            </a:r>
            <a:r>
              <a:rPr lang="en" altLang="zh-CN" dirty="0">
                <a:solidFill>
                  <a:schemeClr val="accent4"/>
                </a:solidFill>
              </a:rPr>
              <a:t> </a:t>
            </a:r>
            <a:r>
              <a:rPr lang="en" altLang="zh-CN" dirty="0"/>
              <a:t>in the </a:t>
            </a:r>
            <a:r>
              <a:rPr lang="en" altLang="zh-CN" dirty="0">
                <a:hlinkClick r:id="rId3"/>
              </a:rPr>
              <a:t>application</a:t>
            </a:r>
            <a:r>
              <a:rPr lang="en" altLang="zh-CN" dirty="0"/>
              <a:t> tag to reflect the final name of the app.</a:t>
            </a:r>
          </a:p>
          <a:p>
            <a:pPr lvl="1"/>
            <a:r>
              <a:rPr lang="en" altLang="zh-CN" dirty="0">
                <a:solidFill>
                  <a:schemeClr val="accent4"/>
                </a:solidFill>
              </a:rPr>
              <a:t>uses-permission </a:t>
            </a:r>
            <a:r>
              <a:rPr lang="en" altLang="zh-CN" dirty="0"/>
              <a:t>: Add the </a:t>
            </a:r>
            <a:r>
              <a:rPr lang="en" altLang="zh-CN" dirty="0" err="1">
                <a:solidFill>
                  <a:schemeClr val="accent4"/>
                </a:solidFill>
              </a:rPr>
              <a:t>android.permission.INTERNET</a:t>
            </a:r>
            <a:r>
              <a:rPr lang="en" altLang="zh-CN" dirty="0">
                <a:solidFill>
                  <a:schemeClr val="accent4"/>
                </a:solidFill>
              </a:rPr>
              <a:t> </a:t>
            </a:r>
            <a:r>
              <a:rPr lang="en" altLang="zh-CN" dirty="0">
                <a:hlinkClick r:id="rId4"/>
              </a:rPr>
              <a:t>permission</a:t>
            </a:r>
            <a:r>
              <a:rPr lang="en" altLang="zh-CN" dirty="0"/>
              <a:t> if your application code needs Internet access. </a:t>
            </a:r>
            <a:endParaRPr kumimoji="1" lang="zh-CN" altLang="en-US" dirty="0"/>
          </a:p>
        </p:txBody>
      </p:sp>
    </p:spTree>
    <p:extLst>
      <p:ext uri="{BB962C8B-B14F-4D97-AF65-F5344CB8AC3E}">
        <p14:creationId xmlns:p14="http://schemas.microsoft.com/office/powerpoint/2010/main" val="1322025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CA879F-77BC-4645-9853-41E48BD019CA}"/>
              </a:ext>
            </a:extLst>
          </p:cNvPr>
          <p:cNvSpPr>
            <a:spLocks noGrp="1"/>
          </p:cNvSpPr>
          <p:nvPr>
            <p:ph type="title"/>
          </p:nvPr>
        </p:nvSpPr>
        <p:spPr/>
        <p:txBody>
          <a:bodyPr/>
          <a:lstStyle/>
          <a:p>
            <a:r>
              <a:rPr lang="en" altLang="zh-CN" dirty="0"/>
              <a:t>Reviewing the build configuration</a:t>
            </a:r>
            <a:endParaRPr kumimoji="1" lang="zh-CN" altLang="en-US" dirty="0"/>
          </a:p>
        </p:txBody>
      </p:sp>
      <p:sp>
        <p:nvSpPr>
          <p:cNvPr id="3" name="文本占位符 2">
            <a:extLst>
              <a:ext uri="{FF2B5EF4-FFF2-40B4-BE49-F238E27FC236}">
                <a16:creationId xmlns:a16="http://schemas.microsoft.com/office/drawing/2014/main" id="{2076F007-662F-B44A-A80D-7ACCAC939B46}"/>
              </a:ext>
            </a:extLst>
          </p:cNvPr>
          <p:cNvSpPr>
            <a:spLocks noGrp="1"/>
          </p:cNvSpPr>
          <p:nvPr>
            <p:ph type="body" idx="1"/>
          </p:nvPr>
        </p:nvSpPr>
        <p:spPr/>
        <p:txBody>
          <a:bodyPr/>
          <a:lstStyle/>
          <a:p>
            <a:r>
              <a:rPr lang="en" altLang="zh-CN" dirty="0"/>
              <a:t>Review the default </a:t>
            </a:r>
            <a:r>
              <a:rPr lang="en" altLang="zh-CN" dirty="0">
                <a:hlinkClick r:id="rId2"/>
              </a:rPr>
              <a:t>Gradle build file</a:t>
            </a:r>
            <a:r>
              <a:rPr lang="en" altLang="zh-CN" dirty="0"/>
              <a:t>, </a:t>
            </a:r>
            <a:r>
              <a:rPr lang="en" altLang="zh-CN" dirty="0" err="1">
                <a:solidFill>
                  <a:schemeClr val="accent4"/>
                </a:solidFill>
              </a:rPr>
              <a:t>build.gradle</a:t>
            </a:r>
            <a:r>
              <a:rPr lang="en" altLang="zh-CN" dirty="0"/>
              <a:t>, located in</a:t>
            </a:r>
            <a:r>
              <a:rPr lang="en" altLang="zh-CN" dirty="0">
                <a:solidFill>
                  <a:schemeClr val="accent4"/>
                </a:solidFill>
              </a:rPr>
              <a:t> [project]/android/app </a:t>
            </a:r>
            <a:r>
              <a:rPr lang="en" altLang="zh-CN" dirty="0"/>
              <a:t>and verify the values are correct, especially the following values in the </a:t>
            </a:r>
            <a:r>
              <a:rPr lang="en" altLang="zh-CN" dirty="0" err="1">
                <a:solidFill>
                  <a:schemeClr val="accent4"/>
                </a:solidFill>
              </a:rPr>
              <a:t>defaultConfig</a:t>
            </a:r>
            <a:r>
              <a:rPr lang="en" altLang="zh-CN" dirty="0"/>
              <a:t> block:</a:t>
            </a:r>
          </a:p>
          <a:p>
            <a:pPr lvl="1"/>
            <a:r>
              <a:rPr lang="en" altLang="zh-CN" dirty="0" err="1"/>
              <a:t>applicationId</a:t>
            </a:r>
            <a:endParaRPr lang="en" altLang="zh-CN" dirty="0"/>
          </a:p>
          <a:p>
            <a:pPr lvl="1"/>
            <a:r>
              <a:rPr lang="en" altLang="zh-CN" dirty="0" err="1"/>
              <a:t>versionCode</a:t>
            </a:r>
            <a:r>
              <a:rPr lang="en" altLang="zh-CN" dirty="0"/>
              <a:t> &amp; </a:t>
            </a:r>
            <a:r>
              <a:rPr lang="en" altLang="zh-CN" dirty="0" err="1"/>
              <a:t>versionName</a:t>
            </a:r>
            <a:endParaRPr lang="en" altLang="zh-CN" dirty="0"/>
          </a:p>
          <a:p>
            <a:pPr lvl="1"/>
            <a:r>
              <a:rPr lang="en" altLang="zh-CN" dirty="0" err="1"/>
              <a:t>minSdkVersion</a:t>
            </a:r>
            <a:r>
              <a:rPr lang="en" altLang="zh-CN" dirty="0"/>
              <a:t>, </a:t>
            </a:r>
            <a:r>
              <a:rPr lang="en" altLang="zh-CN" dirty="0" err="1"/>
              <a:t>compilesdkVersion</a:t>
            </a:r>
            <a:r>
              <a:rPr lang="en" altLang="zh-CN" dirty="0"/>
              <a:t>, &amp; </a:t>
            </a:r>
            <a:r>
              <a:rPr lang="en" altLang="zh-CN" dirty="0" err="1"/>
              <a:t>targetSdkVersion</a:t>
            </a:r>
            <a:endParaRPr kumimoji="1" lang="zh-CN" altLang="en-US" dirty="0"/>
          </a:p>
        </p:txBody>
      </p:sp>
    </p:spTree>
    <p:extLst>
      <p:ext uri="{BB962C8B-B14F-4D97-AF65-F5344CB8AC3E}">
        <p14:creationId xmlns:p14="http://schemas.microsoft.com/office/powerpoint/2010/main" val="795853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21C758-B0CF-9346-857B-2F0AECD4967D}"/>
              </a:ext>
            </a:extLst>
          </p:cNvPr>
          <p:cNvSpPr>
            <a:spLocks noGrp="1"/>
          </p:cNvSpPr>
          <p:nvPr>
            <p:ph type="title"/>
          </p:nvPr>
        </p:nvSpPr>
        <p:spPr/>
        <p:txBody>
          <a:bodyPr/>
          <a:lstStyle/>
          <a:p>
            <a:r>
              <a:rPr lang="en" altLang="zh-CN" dirty="0"/>
              <a:t>Building the app for release</a:t>
            </a:r>
            <a:endParaRPr kumimoji="1" lang="zh-CN" altLang="en-US" dirty="0"/>
          </a:p>
        </p:txBody>
      </p:sp>
      <p:sp>
        <p:nvSpPr>
          <p:cNvPr id="3" name="文本占位符 2">
            <a:extLst>
              <a:ext uri="{FF2B5EF4-FFF2-40B4-BE49-F238E27FC236}">
                <a16:creationId xmlns:a16="http://schemas.microsoft.com/office/drawing/2014/main" id="{A23963D4-9590-3542-8AB1-CC48C64C00D2}"/>
              </a:ext>
            </a:extLst>
          </p:cNvPr>
          <p:cNvSpPr>
            <a:spLocks noGrp="1"/>
          </p:cNvSpPr>
          <p:nvPr>
            <p:ph type="body" idx="1"/>
          </p:nvPr>
        </p:nvSpPr>
        <p:spPr/>
        <p:txBody>
          <a:bodyPr/>
          <a:lstStyle/>
          <a:p>
            <a:r>
              <a:rPr lang="en" altLang="zh-CN" dirty="0"/>
              <a:t>You have two possible release formats when publishing to the Play Store.</a:t>
            </a:r>
          </a:p>
          <a:p>
            <a:pPr lvl="1"/>
            <a:r>
              <a:rPr lang="en" altLang="zh-CN" dirty="0"/>
              <a:t>App bundle (preferred)</a:t>
            </a:r>
          </a:p>
          <a:p>
            <a:pPr lvl="1"/>
            <a:r>
              <a:rPr lang="en" altLang="zh-CN" dirty="0"/>
              <a:t>APK</a:t>
            </a:r>
          </a:p>
        </p:txBody>
      </p:sp>
    </p:spTree>
    <p:extLst>
      <p:ext uri="{BB962C8B-B14F-4D97-AF65-F5344CB8AC3E}">
        <p14:creationId xmlns:p14="http://schemas.microsoft.com/office/powerpoint/2010/main" val="3025799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68675C-B5C2-0A46-8BAF-BEF2A6B6F22C}"/>
              </a:ext>
            </a:extLst>
          </p:cNvPr>
          <p:cNvSpPr>
            <a:spLocks noGrp="1"/>
          </p:cNvSpPr>
          <p:nvPr>
            <p:ph type="title"/>
          </p:nvPr>
        </p:nvSpPr>
        <p:spPr/>
        <p:txBody>
          <a:bodyPr/>
          <a:lstStyle/>
          <a:p>
            <a:endParaRPr kumimoji="1" lang="zh-CN" altLang="en-US" dirty="0"/>
          </a:p>
        </p:txBody>
      </p:sp>
      <p:sp>
        <p:nvSpPr>
          <p:cNvPr id="3" name="文本占位符 2">
            <a:extLst>
              <a:ext uri="{FF2B5EF4-FFF2-40B4-BE49-F238E27FC236}">
                <a16:creationId xmlns:a16="http://schemas.microsoft.com/office/drawing/2014/main" id="{71786403-03C0-DE49-8ECB-5FD154521005}"/>
              </a:ext>
            </a:extLst>
          </p:cNvPr>
          <p:cNvSpPr>
            <a:spLocks noGrp="1"/>
          </p:cNvSpPr>
          <p:nvPr>
            <p:ph type="body" idx="1"/>
          </p:nvPr>
        </p:nvSpPr>
        <p:spPr/>
        <p:txBody>
          <a:bodyPr/>
          <a:lstStyle/>
          <a:p>
            <a:pPr marL="114300" indent="0">
              <a:buNone/>
            </a:pPr>
            <a:r>
              <a:rPr lang="en" altLang="zh-CN" dirty="0"/>
              <a:t>Build an app bundle</a:t>
            </a:r>
          </a:p>
          <a:p>
            <a:r>
              <a:rPr lang="en" altLang="zh-CN" dirty="0"/>
              <a:t>Enter </a:t>
            </a:r>
            <a:r>
              <a:rPr lang="en" altLang="zh-CN" dirty="0">
                <a:solidFill>
                  <a:schemeClr val="accent4"/>
                </a:solidFill>
              </a:rPr>
              <a:t>cd [project]</a:t>
            </a:r>
          </a:p>
          <a:p>
            <a:r>
              <a:rPr lang="en" altLang="zh-CN" dirty="0"/>
              <a:t>Run </a:t>
            </a:r>
            <a:r>
              <a:rPr lang="en" altLang="zh-CN" dirty="0">
                <a:solidFill>
                  <a:schemeClr val="accent4"/>
                </a:solidFill>
              </a:rPr>
              <a:t>flutter build </a:t>
            </a:r>
            <a:r>
              <a:rPr lang="en" altLang="zh-CN" dirty="0" err="1">
                <a:solidFill>
                  <a:schemeClr val="accent4"/>
                </a:solidFill>
              </a:rPr>
              <a:t>appbundle</a:t>
            </a:r>
            <a:br>
              <a:rPr lang="en" altLang="zh-CN" dirty="0"/>
            </a:br>
            <a:r>
              <a:rPr lang="en" altLang="zh-CN" dirty="0"/>
              <a:t>(Running </a:t>
            </a:r>
            <a:r>
              <a:rPr lang="en" altLang="zh-CN" dirty="0">
                <a:solidFill>
                  <a:schemeClr val="accent4"/>
                </a:solidFill>
              </a:rPr>
              <a:t>flutter build </a:t>
            </a:r>
            <a:r>
              <a:rPr lang="en" altLang="zh-CN" dirty="0"/>
              <a:t>defaults to a release build.)</a:t>
            </a:r>
          </a:p>
        </p:txBody>
      </p:sp>
      <p:sp>
        <p:nvSpPr>
          <p:cNvPr id="4" name="矩形 3">
            <a:extLst>
              <a:ext uri="{FF2B5EF4-FFF2-40B4-BE49-F238E27FC236}">
                <a16:creationId xmlns:a16="http://schemas.microsoft.com/office/drawing/2014/main" id="{972B2522-AA8D-6A45-A699-A842E8C5ABB5}"/>
              </a:ext>
            </a:extLst>
          </p:cNvPr>
          <p:cNvSpPr/>
          <p:nvPr/>
        </p:nvSpPr>
        <p:spPr>
          <a:xfrm>
            <a:off x="748861" y="3240305"/>
            <a:ext cx="8083439" cy="307777"/>
          </a:xfrm>
          <a:prstGeom prst="rect">
            <a:avLst/>
          </a:prstGeom>
        </p:spPr>
        <p:txBody>
          <a:bodyPr wrap="square">
            <a:spAutoFit/>
          </a:bodyPr>
          <a:lstStyle/>
          <a:p>
            <a:r>
              <a:rPr lang="en" altLang="zh-CN" dirty="0">
                <a:solidFill>
                  <a:srgbClr val="4A4A4A"/>
                </a:solidFill>
                <a:latin typeface="Roboto" panose="02000000000000000000" pitchFamily="2" charset="0"/>
              </a:rPr>
              <a:t>The release bundle for your app is created at</a:t>
            </a:r>
            <a:r>
              <a:rPr lang="en" altLang="zh-CN" dirty="0">
                <a:solidFill>
                  <a:schemeClr val="accent4"/>
                </a:solidFill>
                <a:latin typeface="Roboto" panose="02000000000000000000" pitchFamily="2" charset="0"/>
              </a:rPr>
              <a:t> </a:t>
            </a:r>
            <a:r>
              <a:rPr lang="en" altLang="zh-CN" dirty="0">
                <a:solidFill>
                  <a:schemeClr val="accent4"/>
                </a:solidFill>
              </a:rPr>
              <a:t>[project]/build/app/outputs/bundle/release/</a:t>
            </a:r>
            <a:r>
              <a:rPr lang="en" altLang="zh-CN" dirty="0" err="1">
                <a:solidFill>
                  <a:schemeClr val="accent4"/>
                </a:solidFill>
              </a:rPr>
              <a:t>app.aab</a:t>
            </a:r>
            <a:r>
              <a:rPr lang="en" altLang="zh-CN" dirty="0">
                <a:solidFill>
                  <a:srgbClr val="4A4A4A"/>
                </a:solidFill>
                <a:latin typeface="Roboto" panose="02000000000000000000" pitchFamily="2" charset="0"/>
              </a:rPr>
              <a:t>.</a:t>
            </a:r>
            <a:endParaRPr lang="zh-CN" altLang="en-US" dirty="0"/>
          </a:p>
        </p:txBody>
      </p:sp>
    </p:spTree>
    <p:extLst>
      <p:ext uri="{BB962C8B-B14F-4D97-AF65-F5344CB8AC3E}">
        <p14:creationId xmlns:p14="http://schemas.microsoft.com/office/powerpoint/2010/main" val="3632208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5CC929-8C79-E942-8616-A3768575DBAE}"/>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F959302B-8251-E141-8898-2CF4091F0C05}"/>
              </a:ext>
            </a:extLst>
          </p:cNvPr>
          <p:cNvSpPr>
            <a:spLocks noGrp="1"/>
          </p:cNvSpPr>
          <p:nvPr>
            <p:ph type="body" idx="1"/>
          </p:nvPr>
        </p:nvSpPr>
        <p:spPr/>
        <p:txBody>
          <a:bodyPr/>
          <a:lstStyle/>
          <a:p>
            <a:pPr marL="114300" indent="0">
              <a:buNone/>
            </a:pPr>
            <a:r>
              <a:rPr lang="en" altLang="zh-CN" sz="1800" dirty="0"/>
              <a:t>Test the app bundle: </a:t>
            </a:r>
            <a:r>
              <a:rPr lang="en" altLang="zh-CN" dirty="0"/>
              <a:t>An app bundle can be tested in multiple ways.</a:t>
            </a:r>
            <a:endParaRPr lang="en" altLang="zh-CN" sz="1800" dirty="0"/>
          </a:p>
          <a:p>
            <a:r>
              <a:rPr lang="en" altLang="zh-CN" dirty="0"/>
              <a:t>Offline using the bundle tool</a:t>
            </a:r>
          </a:p>
          <a:p>
            <a:pPr lvl="1"/>
            <a:r>
              <a:rPr lang="en" altLang="zh-CN" dirty="0"/>
              <a:t>If you haven’t done so already, download </a:t>
            </a:r>
            <a:r>
              <a:rPr lang="en" altLang="zh-CN" dirty="0" err="1"/>
              <a:t>bundletool</a:t>
            </a:r>
            <a:r>
              <a:rPr lang="en" altLang="zh-CN" dirty="0"/>
              <a:t> from the </a:t>
            </a:r>
            <a:r>
              <a:rPr lang="en" altLang="zh-CN" dirty="0">
                <a:hlinkClick r:id="rId2"/>
              </a:rPr>
              <a:t>GitHub repository</a:t>
            </a:r>
            <a:r>
              <a:rPr lang="en" altLang="zh-CN" dirty="0"/>
              <a:t>.</a:t>
            </a:r>
          </a:p>
          <a:p>
            <a:pPr lvl="1"/>
            <a:r>
              <a:rPr lang="en" altLang="zh-CN" dirty="0">
                <a:hlinkClick r:id="rId3"/>
              </a:rPr>
              <a:t>Generate a set of APKs</a:t>
            </a:r>
            <a:r>
              <a:rPr lang="en" altLang="zh-CN" dirty="0"/>
              <a:t> from your app bundle.</a:t>
            </a:r>
          </a:p>
          <a:p>
            <a:pPr lvl="1"/>
            <a:r>
              <a:rPr lang="en" altLang="zh-CN" dirty="0">
                <a:hlinkClick r:id="rId4"/>
              </a:rPr>
              <a:t>Deploy the APKs</a:t>
            </a:r>
            <a:r>
              <a:rPr lang="en" altLang="zh-CN" dirty="0"/>
              <a:t> to connected devices.</a:t>
            </a:r>
          </a:p>
          <a:p>
            <a:r>
              <a:rPr lang="en" altLang="zh-CN" dirty="0"/>
              <a:t>Online using Google Play</a:t>
            </a:r>
          </a:p>
          <a:p>
            <a:pPr lvl="1"/>
            <a:r>
              <a:rPr lang="en" altLang="zh-CN" dirty="0"/>
              <a:t>Upload your bundle to Google Play to test it.</a:t>
            </a:r>
          </a:p>
          <a:p>
            <a:pPr lvl="1"/>
            <a:r>
              <a:rPr lang="en" altLang="zh-CN" dirty="0"/>
              <a:t>Follow </a:t>
            </a:r>
            <a:r>
              <a:rPr lang="en" altLang="zh-CN" dirty="0">
                <a:hlinkClick r:id="rId5"/>
              </a:rPr>
              <a:t>these steps to upload your bundle</a:t>
            </a:r>
            <a:r>
              <a:rPr lang="en" altLang="zh-CN" dirty="0"/>
              <a:t> to the Play Store.</a:t>
            </a:r>
          </a:p>
        </p:txBody>
      </p:sp>
    </p:spTree>
    <p:extLst>
      <p:ext uri="{BB962C8B-B14F-4D97-AF65-F5344CB8AC3E}">
        <p14:creationId xmlns:p14="http://schemas.microsoft.com/office/powerpoint/2010/main" val="2810920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6EEF05-F14C-2541-91AF-9020E2BB4EA9}"/>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FEABF703-1FC3-6842-AD6E-F89515CAA451}"/>
              </a:ext>
            </a:extLst>
          </p:cNvPr>
          <p:cNvSpPr>
            <a:spLocks noGrp="1"/>
          </p:cNvSpPr>
          <p:nvPr>
            <p:ph type="body" idx="1"/>
          </p:nvPr>
        </p:nvSpPr>
        <p:spPr/>
        <p:txBody>
          <a:bodyPr/>
          <a:lstStyle/>
          <a:p>
            <a:pPr marL="114300" indent="0">
              <a:buNone/>
            </a:pPr>
            <a:r>
              <a:rPr lang="en" altLang="zh-CN" dirty="0"/>
              <a:t>Build an APK</a:t>
            </a:r>
          </a:p>
          <a:p>
            <a:r>
              <a:rPr lang="en" altLang="zh-CN" dirty="0"/>
              <a:t>Although app bundles are preferred over APKs, there are stores that don’t yet support app bundles. In this case, build a release APK for each target ABI (Application Binary Interface).</a:t>
            </a:r>
          </a:p>
          <a:p>
            <a:r>
              <a:rPr lang="en" altLang="zh-CN" dirty="0"/>
              <a:t>If you completed the signing steps, the APK will be signed. </a:t>
            </a:r>
          </a:p>
          <a:p>
            <a:endParaRPr kumimoji="1" lang="zh-CN" altLang="en-US" dirty="0"/>
          </a:p>
        </p:txBody>
      </p:sp>
    </p:spTree>
    <p:extLst>
      <p:ext uri="{BB962C8B-B14F-4D97-AF65-F5344CB8AC3E}">
        <p14:creationId xmlns:p14="http://schemas.microsoft.com/office/powerpoint/2010/main" val="39651524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C51049-AA42-E346-A92E-76093CE747C5}"/>
              </a:ext>
            </a:extLst>
          </p:cNvPr>
          <p:cNvSpPr>
            <a:spLocks noGrp="1"/>
          </p:cNvSpPr>
          <p:nvPr>
            <p:ph type="title"/>
          </p:nvPr>
        </p:nvSpPr>
        <p:spPr/>
        <p:txBody>
          <a:bodyPr/>
          <a:lstStyle/>
          <a:p>
            <a:endParaRPr kumimoji="1" lang="zh-CN" altLang="en-US"/>
          </a:p>
        </p:txBody>
      </p:sp>
      <p:sp>
        <p:nvSpPr>
          <p:cNvPr id="5" name="文本占位符 4">
            <a:extLst>
              <a:ext uri="{FF2B5EF4-FFF2-40B4-BE49-F238E27FC236}">
                <a16:creationId xmlns:a16="http://schemas.microsoft.com/office/drawing/2014/main" id="{F1429616-A3D1-194D-BE0C-BABE5AE30C65}"/>
              </a:ext>
            </a:extLst>
          </p:cNvPr>
          <p:cNvSpPr>
            <a:spLocks noGrp="1"/>
          </p:cNvSpPr>
          <p:nvPr>
            <p:ph type="body" idx="1"/>
          </p:nvPr>
        </p:nvSpPr>
        <p:spPr/>
        <p:txBody>
          <a:bodyPr/>
          <a:lstStyle/>
          <a:p>
            <a:endParaRPr lang="zh-CN" altLang="en-US"/>
          </a:p>
        </p:txBody>
      </p:sp>
      <p:pic>
        <p:nvPicPr>
          <p:cNvPr id="6" name="图片 5">
            <a:extLst>
              <a:ext uri="{FF2B5EF4-FFF2-40B4-BE49-F238E27FC236}">
                <a16:creationId xmlns:a16="http://schemas.microsoft.com/office/drawing/2014/main" id="{10842359-BBF6-A042-927D-BC934CCD87DE}"/>
              </a:ext>
            </a:extLst>
          </p:cNvPr>
          <p:cNvPicPr>
            <a:picLocks noChangeAspect="1"/>
          </p:cNvPicPr>
          <p:nvPr/>
        </p:nvPicPr>
        <p:blipFill>
          <a:blip r:embed="rId2"/>
          <a:stretch>
            <a:fillRect/>
          </a:stretch>
        </p:blipFill>
        <p:spPr>
          <a:xfrm>
            <a:off x="0" y="1425280"/>
            <a:ext cx="9144000" cy="3143595"/>
          </a:xfrm>
          <a:prstGeom prst="rect">
            <a:avLst/>
          </a:prstGeom>
        </p:spPr>
      </p:pic>
    </p:spTree>
    <p:extLst>
      <p:ext uri="{BB962C8B-B14F-4D97-AF65-F5344CB8AC3E}">
        <p14:creationId xmlns:p14="http://schemas.microsoft.com/office/powerpoint/2010/main" val="1460005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69B7EC-D7AB-244A-96E7-9F7F9CF166FA}"/>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E1C1CB2-A114-BD49-9216-399B44F3FB0B}"/>
              </a:ext>
            </a:extLst>
          </p:cNvPr>
          <p:cNvSpPr>
            <a:spLocks noGrp="1"/>
          </p:cNvSpPr>
          <p:nvPr>
            <p:ph type="body" idx="1"/>
          </p:nvPr>
        </p:nvSpPr>
        <p:spPr/>
        <p:txBody>
          <a:bodyPr/>
          <a:lstStyle/>
          <a:p>
            <a:pPr marL="114300" indent="0">
              <a:buNone/>
            </a:pPr>
            <a:r>
              <a:rPr lang="en" altLang="zh-CN" dirty="0"/>
              <a:t>Install an APK on a device</a:t>
            </a:r>
          </a:p>
          <a:p>
            <a:r>
              <a:rPr lang="en" altLang="zh-CN" dirty="0"/>
              <a:t>Follow these steps to install the APK on a connected Android device.</a:t>
            </a:r>
          </a:p>
          <a:p>
            <a:r>
              <a:rPr lang="en" altLang="zh-CN" dirty="0"/>
              <a:t>From the command line:</a:t>
            </a:r>
          </a:p>
          <a:p>
            <a:pPr lvl="1"/>
            <a:r>
              <a:rPr lang="en" altLang="zh-CN" dirty="0"/>
              <a:t>Connect your Android device to your computer with a USB cable.</a:t>
            </a:r>
          </a:p>
          <a:p>
            <a:pPr lvl="1"/>
            <a:r>
              <a:rPr lang="en" altLang="zh-CN" dirty="0"/>
              <a:t>Enter</a:t>
            </a:r>
            <a:r>
              <a:rPr lang="en" altLang="zh-CN" dirty="0">
                <a:solidFill>
                  <a:schemeClr val="accent4"/>
                </a:solidFill>
              </a:rPr>
              <a:t> cd [project].</a:t>
            </a:r>
          </a:p>
          <a:p>
            <a:pPr lvl="1"/>
            <a:r>
              <a:rPr lang="en" altLang="zh-CN" dirty="0"/>
              <a:t>Run </a:t>
            </a:r>
            <a:r>
              <a:rPr lang="en" altLang="zh-CN" dirty="0">
                <a:solidFill>
                  <a:schemeClr val="accent4"/>
                </a:solidFill>
              </a:rPr>
              <a:t>flutter install</a:t>
            </a:r>
            <a:r>
              <a:rPr lang="en" altLang="zh-CN" dirty="0"/>
              <a:t>.</a:t>
            </a:r>
          </a:p>
        </p:txBody>
      </p:sp>
    </p:spTree>
    <p:extLst>
      <p:ext uri="{BB962C8B-B14F-4D97-AF65-F5344CB8AC3E}">
        <p14:creationId xmlns:p14="http://schemas.microsoft.com/office/powerpoint/2010/main" val="2238607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4" name="标题 3">
            <a:extLst>
              <a:ext uri="{FF2B5EF4-FFF2-40B4-BE49-F238E27FC236}">
                <a16:creationId xmlns:a16="http://schemas.microsoft.com/office/drawing/2014/main" id="{8E7D5A00-A81D-B849-936B-AA716AEC7015}"/>
              </a:ext>
            </a:extLst>
          </p:cNvPr>
          <p:cNvSpPr>
            <a:spLocks noGrp="1"/>
          </p:cNvSpPr>
          <p:nvPr>
            <p:ph type="title"/>
          </p:nvPr>
        </p:nvSpPr>
        <p:spPr/>
        <p:txBody>
          <a:bodyPr/>
          <a:lstStyle/>
          <a:p>
            <a:r>
              <a:rPr lang="en-US" altLang="zh-CN" dirty="0"/>
              <a:t>Topics</a:t>
            </a:r>
            <a:endParaRPr lang="zh-CN" altLang="en-US" dirty="0"/>
          </a:p>
        </p:txBody>
      </p:sp>
      <p:sp>
        <p:nvSpPr>
          <p:cNvPr id="7" name="文本占位符 6">
            <a:extLst>
              <a:ext uri="{FF2B5EF4-FFF2-40B4-BE49-F238E27FC236}">
                <a16:creationId xmlns:a16="http://schemas.microsoft.com/office/drawing/2014/main" id="{C9550E76-3CDF-7445-9554-23270A19B3DF}"/>
              </a:ext>
            </a:extLst>
          </p:cNvPr>
          <p:cNvSpPr>
            <a:spLocks noGrp="1"/>
          </p:cNvSpPr>
          <p:nvPr>
            <p:ph type="body" idx="1"/>
          </p:nvPr>
        </p:nvSpPr>
        <p:spPr/>
        <p:txBody>
          <a:bodyPr/>
          <a:lstStyle/>
          <a:p>
            <a:r>
              <a:rPr lang="en" altLang="zh-CN" sz="2400" dirty="0">
                <a:solidFill>
                  <a:schemeClr val="accent4"/>
                </a:solidFill>
              </a:rPr>
              <a:t>Build and release an Android app</a:t>
            </a:r>
          </a:p>
          <a:p>
            <a:r>
              <a:rPr lang="en" altLang="zh-CN" sz="2400" dirty="0">
                <a:solidFill>
                  <a:schemeClr val="accent4"/>
                </a:solidFill>
              </a:rPr>
              <a:t>Build and release an iOS app</a:t>
            </a:r>
          </a:p>
          <a:p>
            <a:r>
              <a:rPr lang="en" altLang="zh-CN" sz="2400" dirty="0">
                <a:solidFill>
                  <a:schemeClr val="accent4"/>
                </a:solidFill>
              </a:rPr>
              <a:t>Build and release a web app</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E7D3C2-CBD6-154F-AD2A-66AAF4564E0A}"/>
              </a:ext>
            </a:extLst>
          </p:cNvPr>
          <p:cNvSpPr>
            <a:spLocks noGrp="1"/>
          </p:cNvSpPr>
          <p:nvPr>
            <p:ph type="title"/>
          </p:nvPr>
        </p:nvSpPr>
        <p:spPr/>
        <p:txBody>
          <a:bodyPr/>
          <a:lstStyle/>
          <a:p>
            <a:r>
              <a:rPr lang="en" altLang="zh-CN" dirty="0"/>
              <a:t>Publishing to the Google Play Store</a:t>
            </a:r>
            <a:endParaRPr kumimoji="1" lang="zh-CN" altLang="en-US" dirty="0"/>
          </a:p>
        </p:txBody>
      </p:sp>
      <p:sp>
        <p:nvSpPr>
          <p:cNvPr id="3" name="文本占位符 2">
            <a:extLst>
              <a:ext uri="{FF2B5EF4-FFF2-40B4-BE49-F238E27FC236}">
                <a16:creationId xmlns:a16="http://schemas.microsoft.com/office/drawing/2014/main" id="{F3B47030-94D5-CC4B-8196-97D690C0C2EA}"/>
              </a:ext>
            </a:extLst>
          </p:cNvPr>
          <p:cNvSpPr>
            <a:spLocks noGrp="1"/>
          </p:cNvSpPr>
          <p:nvPr>
            <p:ph type="body" idx="1"/>
          </p:nvPr>
        </p:nvSpPr>
        <p:spPr>
          <a:xfrm>
            <a:off x="311700" y="1229875"/>
            <a:ext cx="3300637" cy="3339000"/>
          </a:xfrm>
        </p:spPr>
        <p:txBody>
          <a:bodyPr/>
          <a:lstStyle/>
          <a:p>
            <a:r>
              <a:rPr lang="en" altLang="zh-CN" dirty="0"/>
              <a:t>For detailed instructions on publishing your app to the Google Play Store, see the </a:t>
            </a:r>
            <a:r>
              <a:rPr lang="en" altLang="zh-CN" dirty="0">
                <a:hlinkClick r:id="rId2"/>
              </a:rPr>
              <a:t>Google Play launch</a:t>
            </a:r>
            <a:r>
              <a:rPr lang="en" altLang="zh-CN" dirty="0"/>
              <a:t> documentation.</a:t>
            </a:r>
          </a:p>
        </p:txBody>
      </p:sp>
      <p:pic>
        <p:nvPicPr>
          <p:cNvPr id="4" name="图片 3">
            <a:extLst>
              <a:ext uri="{FF2B5EF4-FFF2-40B4-BE49-F238E27FC236}">
                <a16:creationId xmlns:a16="http://schemas.microsoft.com/office/drawing/2014/main" id="{1AB1C2DA-E163-4048-9942-D0E11C1E0CBE}"/>
              </a:ext>
            </a:extLst>
          </p:cNvPr>
          <p:cNvPicPr>
            <a:picLocks noChangeAspect="1"/>
          </p:cNvPicPr>
          <p:nvPr/>
        </p:nvPicPr>
        <p:blipFill>
          <a:blip r:embed="rId3"/>
          <a:stretch>
            <a:fillRect/>
          </a:stretch>
        </p:blipFill>
        <p:spPr>
          <a:xfrm>
            <a:off x="3612337" y="1166649"/>
            <a:ext cx="5219963" cy="3728545"/>
          </a:xfrm>
          <a:prstGeom prst="rect">
            <a:avLst/>
          </a:prstGeom>
        </p:spPr>
      </p:pic>
    </p:spTree>
    <p:extLst>
      <p:ext uri="{BB962C8B-B14F-4D97-AF65-F5344CB8AC3E}">
        <p14:creationId xmlns:p14="http://schemas.microsoft.com/office/powerpoint/2010/main" val="3943528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0F5228-F324-F441-A76C-0D13B2477469}"/>
              </a:ext>
            </a:extLst>
          </p:cNvPr>
          <p:cNvSpPr>
            <a:spLocks noGrp="1"/>
          </p:cNvSpPr>
          <p:nvPr>
            <p:ph type="title"/>
          </p:nvPr>
        </p:nvSpPr>
        <p:spPr/>
        <p:txBody>
          <a:bodyPr/>
          <a:lstStyle/>
          <a:p>
            <a:r>
              <a:rPr lang="en" altLang="zh-CN" dirty="0"/>
              <a:t>Updating the app’s version number</a:t>
            </a:r>
            <a:endParaRPr kumimoji="1" lang="zh-CN" altLang="en-US" dirty="0"/>
          </a:p>
        </p:txBody>
      </p:sp>
      <p:sp>
        <p:nvSpPr>
          <p:cNvPr id="3" name="文本占位符 2">
            <a:extLst>
              <a:ext uri="{FF2B5EF4-FFF2-40B4-BE49-F238E27FC236}">
                <a16:creationId xmlns:a16="http://schemas.microsoft.com/office/drawing/2014/main" id="{80FB5A80-9527-E649-973F-9E586EE8563D}"/>
              </a:ext>
            </a:extLst>
          </p:cNvPr>
          <p:cNvSpPr>
            <a:spLocks noGrp="1"/>
          </p:cNvSpPr>
          <p:nvPr>
            <p:ph type="body" idx="1"/>
          </p:nvPr>
        </p:nvSpPr>
        <p:spPr/>
        <p:txBody>
          <a:bodyPr/>
          <a:lstStyle/>
          <a:p>
            <a:r>
              <a:rPr lang="en" altLang="zh-CN" dirty="0"/>
              <a:t>The default version number of the app is </a:t>
            </a:r>
            <a:r>
              <a:rPr lang="en" altLang="zh-CN" dirty="0">
                <a:solidFill>
                  <a:schemeClr val="accent4"/>
                </a:solidFill>
              </a:rPr>
              <a:t>1.0.0</a:t>
            </a:r>
            <a:r>
              <a:rPr lang="en" altLang="zh-CN" dirty="0"/>
              <a:t>. </a:t>
            </a:r>
          </a:p>
          <a:p>
            <a:r>
              <a:rPr lang="en" altLang="zh-CN" dirty="0"/>
              <a:t>To update it, navigate to the </a:t>
            </a:r>
            <a:r>
              <a:rPr lang="en" altLang="zh-CN" dirty="0" err="1">
                <a:solidFill>
                  <a:schemeClr val="accent4"/>
                </a:solidFill>
              </a:rPr>
              <a:t>pubspec.yaml</a:t>
            </a:r>
            <a:r>
              <a:rPr lang="en" altLang="zh-CN" dirty="0">
                <a:solidFill>
                  <a:schemeClr val="accent4"/>
                </a:solidFill>
              </a:rPr>
              <a:t> </a:t>
            </a:r>
            <a:r>
              <a:rPr lang="en" altLang="zh-CN" dirty="0"/>
              <a:t>file and update the following line:</a:t>
            </a:r>
          </a:p>
          <a:p>
            <a:pPr lvl="1"/>
            <a:r>
              <a:rPr lang="en" altLang="zh-CN" dirty="0">
                <a:solidFill>
                  <a:schemeClr val="accent4"/>
                </a:solidFill>
              </a:rPr>
              <a:t>version: 1.0.0+1</a:t>
            </a:r>
          </a:p>
          <a:p>
            <a:r>
              <a:rPr lang="en" altLang="zh-CN" dirty="0"/>
              <a:t>The version number is three numbers separated by dots, such as </a:t>
            </a:r>
            <a:r>
              <a:rPr lang="en" altLang="zh-CN" dirty="0">
                <a:solidFill>
                  <a:schemeClr val="accent4"/>
                </a:solidFill>
              </a:rPr>
              <a:t>1.0.0</a:t>
            </a:r>
            <a:r>
              <a:rPr lang="en" altLang="zh-CN" dirty="0"/>
              <a:t> in the example above, followed by an optional build number such as </a:t>
            </a:r>
            <a:r>
              <a:rPr lang="en" altLang="zh-CN" dirty="0">
                <a:solidFill>
                  <a:schemeClr val="accent4"/>
                </a:solidFill>
              </a:rPr>
              <a:t>1</a:t>
            </a:r>
            <a:r>
              <a:rPr lang="en" altLang="zh-CN" dirty="0"/>
              <a:t> in the example above, separated by a</a:t>
            </a:r>
            <a:r>
              <a:rPr lang="en" altLang="zh-CN" dirty="0">
                <a:solidFill>
                  <a:schemeClr val="accent4"/>
                </a:solidFill>
              </a:rPr>
              <a:t> +</a:t>
            </a:r>
            <a:r>
              <a:rPr lang="en" altLang="zh-CN" dirty="0"/>
              <a:t>.</a:t>
            </a:r>
          </a:p>
          <a:p>
            <a:endParaRPr kumimoji="1" lang="zh-CN" altLang="en-US" dirty="0"/>
          </a:p>
        </p:txBody>
      </p:sp>
    </p:spTree>
    <p:extLst>
      <p:ext uri="{BB962C8B-B14F-4D97-AF65-F5344CB8AC3E}">
        <p14:creationId xmlns:p14="http://schemas.microsoft.com/office/powerpoint/2010/main" val="1862493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087765-EFA1-0C4F-A779-5AB9C6443CD6}"/>
              </a:ext>
            </a:extLst>
          </p:cNvPr>
          <p:cNvSpPr>
            <a:spLocks noGrp="1"/>
          </p:cNvSpPr>
          <p:nvPr>
            <p:ph type="title"/>
          </p:nvPr>
        </p:nvSpPr>
        <p:spPr/>
        <p:txBody>
          <a:bodyPr/>
          <a:lstStyle/>
          <a:p>
            <a:r>
              <a:rPr lang="en" altLang="zh-CN" dirty="0"/>
              <a:t>Android release FAQ</a:t>
            </a:r>
            <a:endParaRPr kumimoji="1" lang="zh-CN" altLang="en-US" dirty="0"/>
          </a:p>
        </p:txBody>
      </p:sp>
      <p:sp>
        <p:nvSpPr>
          <p:cNvPr id="3" name="文本占位符 2">
            <a:extLst>
              <a:ext uri="{FF2B5EF4-FFF2-40B4-BE49-F238E27FC236}">
                <a16:creationId xmlns:a16="http://schemas.microsoft.com/office/drawing/2014/main" id="{D5B21019-2C35-9642-B880-BDE16D266A8C}"/>
              </a:ext>
            </a:extLst>
          </p:cNvPr>
          <p:cNvSpPr>
            <a:spLocks noGrp="1"/>
          </p:cNvSpPr>
          <p:nvPr>
            <p:ph type="body" idx="1"/>
          </p:nvPr>
        </p:nvSpPr>
        <p:spPr/>
        <p:txBody>
          <a:bodyPr/>
          <a:lstStyle/>
          <a:p>
            <a:pPr marL="114300" indent="0">
              <a:buNone/>
            </a:pPr>
            <a:r>
              <a:rPr lang="en" altLang="zh-CN" dirty="0"/>
              <a:t>When should I build app bundles versus APKs?</a:t>
            </a:r>
          </a:p>
          <a:p>
            <a:r>
              <a:rPr lang="en" altLang="zh-CN" dirty="0"/>
              <a:t>The Google Play Store recommends that you deploy app bundles over APKs because they allow a more efficient delivery of the application to your users. </a:t>
            </a:r>
          </a:p>
          <a:p>
            <a:r>
              <a:rPr lang="en" altLang="zh-CN" dirty="0"/>
              <a:t>However, if you’re distributing your application by means other than the Play Store, an APK may be your only option.</a:t>
            </a:r>
          </a:p>
        </p:txBody>
      </p:sp>
    </p:spTree>
    <p:extLst>
      <p:ext uri="{BB962C8B-B14F-4D97-AF65-F5344CB8AC3E}">
        <p14:creationId xmlns:p14="http://schemas.microsoft.com/office/powerpoint/2010/main" val="217970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F270B2-F82E-2849-9E46-1B3A895A0B2C}"/>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E4692778-0BCE-5548-BA23-3D82CE058806}"/>
              </a:ext>
            </a:extLst>
          </p:cNvPr>
          <p:cNvSpPr>
            <a:spLocks noGrp="1"/>
          </p:cNvSpPr>
          <p:nvPr>
            <p:ph type="body" idx="1"/>
          </p:nvPr>
        </p:nvSpPr>
        <p:spPr/>
        <p:txBody>
          <a:bodyPr/>
          <a:lstStyle/>
          <a:p>
            <a:pPr marL="114300" indent="0">
              <a:buNone/>
            </a:pPr>
            <a:r>
              <a:rPr lang="en" altLang="zh-CN" dirty="0"/>
              <a:t>What is a fat APK?</a:t>
            </a:r>
          </a:p>
          <a:p>
            <a:r>
              <a:rPr lang="en" altLang="zh-CN" dirty="0"/>
              <a:t>A </a:t>
            </a:r>
            <a:r>
              <a:rPr lang="en" altLang="zh-CN" dirty="0">
                <a:hlinkClick r:id="rId2"/>
              </a:rPr>
              <a:t>fat APK</a:t>
            </a:r>
            <a:r>
              <a:rPr lang="en" altLang="zh-CN" dirty="0"/>
              <a:t> is a single APK that contains binaries for multiple ABIs embedded within it. </a:t>
            </a:r>
          </a:p>
          <a:p>
            <a:r>
              <a:rPr lang="en" altLang="zh-CN" dirty="0"/>
              <a:t>This has the benefit that the single APK runs on multiple architectures and thus has wider compatibility, but it has the drawback that its file size is much larger, causing users to download and store more bytes when installing your application. </a:t>
            </a:r>
          </a:p>
          <a:p>
            <a:endParaRPr kumimoji="1" lang="zh-CN" altLang="en-US" dirty="0"/>
          </a:p>
        </p:txBody>
      </p:sp>
    </p:spTree>
    <p:extLst>
      <p:ext uri="{BB962C8B-B14F-4D97-AF65-F5344CB8AC3E}">
        <p14:creationId xmlns:p14="http://schemas.microsoft.com/office/powerpoint/2010/main" val="845137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B5F816-30E9-CE4B-B7DB-B8C12DE6357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6D42F9D-5795-6C42-AC02-D423B32D9C90}"/>
              </a:ext>
            </a:extLst>
          </p:cNvPr>
          <p:cNvSpPr>
            <a:spLocks noGrp="1"/>
          </p:cNvSpPr>
          <p:nvPr>
            <p:ph type="body" idx="1"/>
          </p:nvPr>
        </p:nvSpPr>
        <p:spPr/>
        <p:txBody>
          <a:bodyPr/>
          <a:lstStyle/>
          <a:p>
            <a:pPr marL="114300" indent="0">
              <a:buNone/>
            </a:pPr>
            <a:r>
              <a:rPr lang="en" altLang="zh-CN" dirty="0"/>
              <a:t>What are the supported target architectures?</a:t>
            </a:r>
          </a:p>
          <a:p>
            <a:r>
              <a:rPr lang="en" altLang="zh-CN" dirty="0"/>
              <a:t>When building your application in release mode, Flutter apps can be compiled for </a:t>
            </a:r>
            <a:r>
              <a:rPr lang="en" altLang="zh-CN" dirty="0">
                <a:hlinkClick r:id="rId2"/>
              </a:rPr>
              <a:t>armeabi-v7a</a:t>
            </a:r>
            <a:r>
              <a:rPr lang="en" altLang="zh-CN" dirty="0"/>
              <a:t> (ARM 32-bit), </a:t>
            </a:r>
            <a:r>
              <a:rPr lang="en" altLang="zh-CN" dirty="0">
                <a:hlinkClick r:id="rId3"/>
              </a:rPr>
              <a:t>arm64-v8a</a:t>
            </a:r>
            <a:r>
              <a:rPr lang="en" altLang="zh-CN" dirty="0"/>
              <a:t> (ARM 64-bit), and </a:t>
            </a:r>
            <a:r>
              <a:rPr lang="en" altLang="zh-CN" dirty="0">
                <a:hlinkClick r:id="rId4"/>
              </a:rPr>
              <a:t>x86-64</a:t>
            </a:r>
            <a:r>
              <a:rPr lang="en" altLang="zh-CN" dirty="0"/>
              <a:t> (x86 64-bit). </a:t>
            </a:r>
          </a:p>
          <a:p>
            <a:r>
              <a:rPr lang="en" altLang="zh-CN" dirty="0"/>
              <a:t>Flutter does not currently support building for x86 Android (See </a:t>
            </a:r>
            <a:r>
              <a:rPr lang="en" altLang="zh-CN" dirty="0">
                <a:hlinkClick r:id="rId5"/>
              </a:rPr>
              <a:t>Issue 9253</a:t>
            </a:r>
            <a:r>
              <a:rPr lang="en" altLang="zh-CN" dirty="0"/>
              <a:t>).</a:t>
            </a:r>
          </a:p>
        </p:txBody>
      </p:sp>
    </p:spTree>
    <p:extLst>
      <p:ext uri="{BB962C8B-B14F-4D97-AF65-F5344CB8AC3E}">
        <p14:creationId xmlns:p14="http://schemas.microsoft.com/office/powerpoint/2010/main" val="2435211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0AEB17-3D18-1C4F-906C-EDD37F54B353}"/>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88BA0D0-2611-C242-BFA7-8EBCE8391638}"/>
              </a:ext>
            </a:extLst>
          </p:cNvPr>
          <p:cNvSpPr>
            <a:spLocks noGrp="1"/>
          </p:cNvSpPr>
          <p:nvPr>
            <p:ph type="body" idx="1"/>
          </p:nvPr>
        </p:nvSpPr>
        <p:spPr>
          <a:xfrm>
            <a:off x="311700" y="1229875"/>
            <a:ext cx="4142059" cy="3339000"/>
          </a:xfrm>
        </p:spPr>
        <p:txBody>
          <a:bodyPr/>
          <a:lstStyle/>
          <a:p>
            <a:pPr marL="114300" indent="0">
              <a:buNone/>
            </a:pPr>
            <a:r>
              <a:rPr lang="en" altLang="zh-CN" dirty="0"/>
              <a:t>How do I build a release from within Android Studio?</a:t>
            </a:r>
          </a:p>
          <a:p>
            <a:r>
              <a:rPr lang="en" altLang="zh-CN" dirty="0"/>
              <a:t>In Android Studio, open the existing </a:t>
            </a:r>
            <a:r>
              <a:rPr lang="en" altLang="zh-CN" dirty="0">
                <a:solidFill>
                  <a:schemeClr val="accent4"/>
                </a:solidFill>
              </a:rPr>
              <a:t>android/ </a:t>
            </a:r>
            <a:r>
              <a:rPr lang="en" altLang="zh-CN" dirty="0"/>
              <a:t>folder under your app’s folder. Then, select </a:t>
            </a:r>
            <a:r>
              <a:rPr lang="en" altLang="zh-CN" b="1" dirty="0" err="1"/>
              <a:t>build.gradle</a:t>
            </a:r>
            <a:r>
              <a:rPr lang="en" altLang="zh-CN" b="1" dirty="0"/>
              <a:t> (Module: app)</a:t>
            </a:r>
            <a:r>
              <a:rPr lang="en" altLang="zh-CN" dirty="0"/>
              <a:t> in the project panel:</a:t>
            </a:r>
          </a:p>
        </p:txBody>
      </p:sp>
      <p:pic>
        <p:nvPicPr>
          <p:cNvPr id="4" name="图片 3">
            <a:extLst>
              <a:ext uri="{FF2B5EF4-FFF2-40B4-BE49-F238E27FC236}">
                <a16:creationId xmlns:a16="http://schemas.microsoft.com/office/drawing/2014/main" id="{452A4C8D-7CE6-9042-B1B9-E513A6932D64}"/>
              </a:ext>
            </a:extLst>
          </p:cNvPr>
          <p:cNvPicPr>
            <a:picLocks noChangeAspect="1"/>
          </p:cNvPicPr>
          <p:nvPr/>
        </p:nvPicPr>
        <p:blipFill>
          <a:blip r:embed="rId2"/>
          <a:stretch>
            <a:fillRect/>
          </a:stretch>
        </p:blipFill>
        <p:spPr>
          <a:xfrm>
            <a:off x="4514300" y="1445225"/>
            <a:ext cx="4318000" cy="2908300"/>
          </a:xfrm>
          <a:prstGeom prst="rect">
            <a:avLst/>
          </a:prstGeom>
        </p:spPr>
      </p:pic>
    </p:spTree>
    <p:extLst>
      <p:ext uri="{BB962C8B-B14F-4D97-AF65-F5344CB8AC3E}">
        <p14:creationId xmlns:p14="http://schemas.microsoft.com/office/powerpoint/2010/main" val="17168089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416A57-3B5C-E54C-9EF7-C88F7558DA7B}"/>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25252B22-C4F8-B642-B628-1FA10FD14ECC}"/>
              </a:ext>
            </a:extLst>
          </p:cNvPr>
          <p:cNvSpPr>
            <a:spLocks noGrp="1"/>
          </p:cNvSpPr>
          <p:nvPr>
            <p:ph type="body" idx="1"/>
          </p:nvPr>
        </p:nvSpPr>
        <p:spPr>
          <a:xfrm>
            <a:off x="311700" y="1229875"/>
            <a:ext cx="3992286" cy="3339000"/>
          </a:xfrm>
        </p:spPr>
        <p:txBody>
          <a:bodyPr/>
          <a:lstStyle/>
          <a:p>
            <a:r>
              <a:rPr lang="en" altLang="zh-CN" dirty="0"/>
              <a:t>Next, select the build variant. Click </a:t>
            </a:r>
            <a:r>
              <a:rPr lang="en" altLang="zh-CN" b="1" dirty="0"/>
              <a:t>Build &gt; Select Build Variant</a:t>
            </a:r>
            <a:r>
              <a:rPr lang="en" altLang="zh-CN" dirty="0"/>
              <a:t> in the main menu. Select any of the variants in the </a:t>
            </a:r>
            <a:r>
              <a:rPr lang="en" altLang="zh-CN" b="1" dirty="0"/>
              <a:t>Build Variants</a:t>
            </a:r>
            <a:r>
              <a:rPr lang="en" altLang="zh-CN" dirty="0"/>
              <a:t> panel (debug is the default):</a:t>
            </a:r>
          </a:p>
          <a:p>
            <a:r>
              <a:rPr lang="en" altLang="zh-CN" dirty="0"/>
              <a:t>The resulting app bundle or APK files are located in </a:t>
            </a:r>
            <a:r>
              <a:rPr lang="en" altLang="zh-CN" dirty="0">
                <a:solidFill>
                  <a:schemeClr val="accent4"/>
                </a:solidFill>
              </a:rPr>
              <a:t>build/app/outputs </a:t>
            </a:r>
            <a:r>
              <a:rPr lang="en" altLang="zh-CN" dirty="0"/>
              <a:t>within your app’s folder.</a:t>
            </a:r>
            <a:endParaRPr kumimoji="1" lang="zh-CN" altLang="en-US" dirty="0"/>
          </a:p>
        </p:txBody>
      </p:sp>
      <p:pic>
        <p:nvPicPr>
          <p:cNvPr id="4" name="图片 3">
            <a:extLst>
              <a:ext uri="{FF2B5EF4-FFF2-40B4-BE49-F238E27FC236}">
                <a16:creationId xmlns:a16="http://schemas.microsoft.com/office/drawing/2014/main" id="{5DCA8E0B-C2C9-1147-BD75-94BAEA1FF52E}"/>
              </a:ext>
            </a:extLst>
          </p:cNvPr>
          <p:cNvPicPr>
            <a:picLocks noChangeAspect="1"/>
          </p:cNvPicPr>
          <p:nvPr/>
        </p:nvPicPr>
        <p:blipFill>
          <a:blip r:embed="rId2"/>
          <a:stretch>
            <a:fillRect/>
          </a:stretch>
        </p:blipFill>
        <p:spPr>
          <a:xfrm>
            <a:off x="4209500" y="1426175"/>
            <a:ext cx="4622800" cy="2946400"/>
          </a:xfrm>
          <a:prstGeom prst="rect">
            <a:avLst/>
          </a:prstGeom>
        </p:spPr>
      </p:pic>
    </p:spTree>
    <p:extLst>
      <p:ext uri="{BB962C8B-B14F-4D97-AF65-F5344CB8AC3E}">
        <p14:creationId xmlns:p14="http://schemas.microsoft.com/office/powerpoint/2010/main" val="41580923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Build and release </a:t>
            </a:r>
            <a:br>
              <a:rPr lang="en" altLang="zh-CN" dirty="0"/>
            </a:br>
            <a:r>
              <a:rPr lang="en" altLang="zh-CN" dirty="0"/>
              <a:t>an iOS app</a:t>
            </a:r>
          </a:p>
        </p:txBody>
      </p:sp>
    </p:spTree>
    <p:extLst>
      <p:ext uri="{BB962C8B-B14F-4D97-AF65-F5344CB8AC3E}">
        <p14:creationId xmlns:p14="http://schemas.microsoft.com/office/powerpoint/2010/main" val="18029716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455126-AB43-BB47-BA39-A50B8A6B19F9}"/>
              </a:ext>
            </a:extLst>
          </p:cNvPr>
          <p:cNvSpPr>
            <a:spLocks noGrp="1"/>
          </p:cNvSpPr>
          <p:nvPr>
            <p:ph type="title"/>
          </p:nvPr>
        </p:nvSpPr>
        <p:spPr/>
        <p:txBody>
          <a:bodyPr/>
          <a:lstStyle/>
          <a:p>
            <a:r>
              <a:rPr lang="en" altLang="zh-CN" dirty="0"/>
              <a:t>Preliminaries</a:t>
            </a:r>
            <a:endParaRPr kumimoji="1" lang="zh-CN" altLang="en-US" dirty="0"/>
          </a:p>
        </p:txBody>
      </p:sp>
      <p:sp>
        <p:nvSpPr>
          <p:cNvPr id="3" name="文本占位符 2">
            <a:extLst>
              <a:ext uri="{FF2B5EF4-FFF2-40B4-BE49-F238E27FC236}">
                <a16:creationId xmlns:a16="http://schemas.microsoft.com/office/drawing/2014/main" id="{E8B26169-D755-8244-BCA2-37AF346FCD92}"/>
              </a:ext>
            </a:extLst>
          </p:cNvPr>
          <p:cNvSpPr>
            <a:spLocks noGrp="1"/>
          </p:cNvSpPr>
          <p:nvPr>
            <p:ph type="body" idx="1"/>
          </p:nvPr>
        </p:nvSpPr>
        <p:spPr/>
        <p:txBody>
          <a:bodyPr/>
          <a:lstStyle/>
          <a:p>
            <a:r>
              <a:rPr lang="en" altLang="zh-CN" dirty="0"/>
              <a:t>Before beginning the process of releasing your app, ensure that it meets Apple’s </a:t>
            </a:r>
            <a:r>
              <a:rPr lang="en" altLang="zh-CN" dirty="0">
                <a:hlinkClick r:id="rId2"/>
              </a:rPr>
              <a:t>App Review Guidelines</a:t>
            </a:r>
            <a:r>
              <a:rPr lang="en" altLang="zh-CN" dirty="0"/>
              <a:t>.</a:t>
            </a:r>
          </a:p>
          <a:p>
            <a:r>
              <a:rPr lang="en" altLang="zh-CN" dirty="0"/>
              <a:t>In order to publish your app to the App Store, you must first enroll in the </a:t>
            </a:r>
            <a:r>
              <a:rPr lang="en" altLang="zh-CN" dirty="0">
                <a:hlinkClick r:id="rId3"/>
              </a:rPr>
              <a:t>Apple Developer Program</a:t>
            </a:r>
            <a:r>
              <a:rPr lang="en" altLang="zh-CN" dirty="0"/>
              <a:t>. </a:t>
            </a:r>
          </a:p>
          <a:p>
            <a:r>
              <a:rPr lang="en" altLang="zh-CN" dirty="0"/>
              <a:t>You can read more about the various membership options in Apple’s </a:t>
            </a:r>
            <a:r>
              <a:rPr lang="en" altLang="zh-CN" dirty="0">
                <a:hlinkClick r:id="rId4"/>
              </a:rPr>
              <a:t>Choosing a Membership</a:t>
            </a:r>
            <a:r>
              <a:rPr lang="en" altLang="zh-CN" dirty="0"/>
              <a:t> guide.</a:t>
            </a:r>
          </a:p>
        </p:txBody>
      </p:sp>
    </p:spTree>
    <p:extLst>
      <p:ext uri="{BB962C8B-B14F-4D97-AF65-F5344CB8AC3E}">
        <p14:creationId xmlns:p14="http://schemas.microsoft.com/office/powerpoint/2010/main" val="1485876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7B55BC-6887-A449-B94B-B48902860160}"/>
              </a:ext>
            </a:extLst>
          </p:cNvPr>
          <p:cNvSpPr>
            <a:spLocks noGrp="1"/>
          </p:cNvSpPr>
          <p:nvPr>
            <p:ph type="title"/>
          </p:nvPr>
        </p:nvSpPr>
        <p:spPr/>
        <p:txBody>
          <a:bodyPr/>
          <a:lstStyle/>
          <a:p>
            <a:r>
              <a:rPr lang="en" altLang="zh-CN" dirty="0"/>
              <a:t>Register your app on App Store Connect</a:t>
            </a:r>
            <a:endParaRPr kumimoji="1" lang="zh-CN" altLang="en-US" dirty="0"/>
          </a:p>
        </p:txBody>
      </p:sp>
      <p:sp>
        <p:nvSpPr>
          <p:cNvPr id="3" name="文本占位符 2">
            <a:extLst>
              <a:ext uri="{FF2B5EF4-FFF2-40B4-BE49-F238E27FC236}">
                <a16:creationId xmlns:a16="http://schemas.microsoft.com/office/drawing/2014/main" id="{0FF6A28A-CE65-E548-A75B-666F8E283B64}"/>
              </a:ext>
            </a:extLst>
          </p:cNvPr>
          <p:cNvSpPr>
            <a:spLocks noGrp="1"/>
          </p:cNvSpPr>
          <p:nvPr>
            <p:ph type="body" idx="1"/>
          </p:nvPr>
        </p:nvSpPr>
        <p:spPr/>
        <p:txBody>
          <a:bodyPr/>
          <a:lstStyle/>
          <a:p>
            <a:r>
              <a:rPr lang="en" altLang="zh-CN" dirty="0"/>
              <a:t>Manage your app’s life cycle on </a:t>
            </a:r>
            <a:r>
              <a:rPr lang="en" altLang="zh-CN" dirty="0">
                <a:hlinkClick r:id="rId2"/>
              </a:rPr>
              <a:t>App Store Connect</a:t>
            </a:r>
            <a:r>
              <a:rPr lang="en" altLang="zh-CN" dirty="0"/>
              <a:t> (formerly iTunes Connect). You define your app name and description, add screenshots, set pricing, and manage releases to the App Store and TestFlight.</a:t>
            </a:r>
          </a:p>
          <a:p>
            <a:r>
              <a:rPr lang="en" altLang="zh-CN" dirty="0"/>
              <a:t>Registering your app involves two steps: registering a unique Bundle ID, and creating an application record on App Store Connect.</a:t>
            </a:r>
          </a:p>
          <a:p>
            <a:r>
              <a:rPr lang="en" altLang="zh-CN" dirty="0"/>
              <a:t>For a detailed overview of App Store Connect, see the </a:t>
            </a:r>
            <a:r>
              <a:rPr lang="en" altLang="zh-CN" dirty="0">
                <a:hlinkClick r:id="rId2"/>
              </a:rPr>
              <a:t>App Store Connect</a:t>
            </a:r>
            <a:r>
              <a:rPr lang="en" altLang="zh-CN" dirty="0"/>
              <a:t> guide.</a:t>
            </a:r>
          </a:p>
        </p:txBody>
      </p:sp>
    </p:spTree>
    <p:extLst>
      <p:ext uri="{BB962C8B-B14F-4D97-AF65-F5344CB8AC3E}">
        <p14:creationId xmlns:p14="http://schemas.microsoft.com/office/powerpoint/2010/main" val="3739038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Build and release </a:t>
            </a:r>
            <a:br>
              <a:rPr lang="en" altLang="zh-CN" dirty="0"/>
            </a:br>
            <a:r>
              <a:rPr lang="en" altLang="zh-CN" dirty="0"/>
              <a:t>an Android app</a:t>
            </a:r>
          </a:p>
        </p:txBody>
      </p:sp>
    </p:spTree>
    <p:extLst>
      <p:ext uri="{BB962C8B-B14F-4D97-AF65-F5344CB8AC3E}">
        <p14:creationId xmlns:p14="http://schemas.microsoft.com/office/powerpoint/2010/main" val="4733438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200A93-588C-7147-BEC0-14111D8BFA7B}"/>
              </a:ext>
            </a:extLst>
          </p:cNvPr>
          <p:cNvSpPr>
            <a:spLocks noGrp="1"/>
          </p:cNvSpPr>
          <p:nvPr>
            <p:ph type="title"/>
          </p:nvPr>
        </p:nvSpPr>
        <p:spPr/>
        <p:txBody>
          <a:bodyPr/>
          <a:lstStyle/>
          <a:p>
            <a:r>
              <a:rPr lang="en" altLang="zh-CN" dirty="0"/>
              <a:t>Register a Bundle ID</a:t>
            </a:r>
            <a:endParaRPr kumimoji="1" lang="zh-CN" altLang="en-US" dirty="0"/>
          </a:p>
        </p:txBody>
      </p:sp>
      <p:sp>
        <p:nvSpPr>
          <p:cNvPr id="3" name="文本占位符 2">
            <a:extLst>
              <a:ext uri="{FF2B5EF4-FFF2-40B4-BE49-F238E27FC236}">
                <a16:creationId xmlns:a16="http://schemas.microsoft.com/office/drawing/2014/main" id="{31123A30-1885-D047-88D6-4EB5B5ED0AA6}"/>
              </a:ext>
            </a:extLst>
          </p:cNvPr>
          <p:cNvSpPr>
            <a:spLocks noGrp="1"/>
          </p:cNvSpPr>
          <p:nvPr>
            <p:ph type="body" idx="1"/>
          </p:nvPr>
        </p:nvSpPr>
        <p:spPr/>
        <p:txBody>
          <a:bodyPr/>
          <a:lstStyle/>
          <a:p>
            <a:pPr marL="571500" indent="-457200">
              <a:buFont typeface="+mj-lt"/>
              <a:buAutoNum type="arabicPeriod"/>
            </a:pPr>
            <a:r>
              <a:rPr lang="en" altLang="zh-CN" dirty="0"/>
              <a:t>Open the </a:t>
            </a:r>
            <a:r>
              <a:rPr lang="en" altLang="zh-CN" dirty="0">
                <a:hlinkClick r:id="rId2"/>
              </a:rPr>
              <a:t>App IDs</a:t>
            </a:r>
            <a:r>
              <a:rPr lang="en" altLang="zh-CN" dirty="0"/>
              <a:t> page of your developer account.</a:t>
            </a:r>
          </a:p>
          <a:p>
            <a:pPr marL="571500" indent="-457200">
              <a:buFont typeface="+mj-lt"/>
              <a:buAutoNum type="arabicPeriod"/>
            </a:pPr>
            <a:r>
              <a:rPr lang="en" altLang="zh-CN" dirty="0"/>
              <a:t>Click </a:t>
            </a:r>
            <a:r>
              <a:rPr lang="en" altLang="zh-CN" b="1" dirty="0"/>
              <a:t>+</a:t>
            </a:r>
            <a:r>
              <a:rPr lang="en" altLang="zh-CN" dirty="0"/>
              <a:t> to create a new Bundle ID.</a:t>
            </a:r>
          </a:p>
          <a:p>
            <a:pPr marL="571500" indent="-457200">
              <a:buFont typeface="+mj-lt"/>
              <a:buAutoNum type="arabicPeriod"/>
            </a:pPr>
            <a:r>
              <a:rPr lang="en" altLang="zh-CN" dirty="0"/>
              <a:t>Enter an app name, select </a:t>
            </a:r>
            <a:r>
              <a:rPr lang="en" altLang="zh-CN" b="1" dirty="0"/>
              <a:t>Explicit App ID</a:t>
            </a:r>
            <a:r>
              <a:rPr lang="en" altLang="zh-CN" dirty="0"/>
              <a:t>, and enter an ID.</a:t>
            </a:r>
          </a:p>
          <a:p>
            <a:pPr marL="571500" indent="-457200">
              <a:buFont typeface="+mj-lt"/>
              <a:buAutoNum type="arabicPeriod"/>
            </a:pPr>
            <a:r>
              <a:rPr lang="en" altLang="zh-CN" dirty="0"/>
              <a:t>Select the services your app uses, then click </a:t>
            </a:r>
            <a:r>
              <a:rPr lang="en" altLang="zh-CN" b="1" dirty="0"/>
              <a:t>Continue</a:t>
            </a:r>
            <a:r>
              <a:rPr lang="en" altLang="zh-CN" dirty="0"/>
              <a:t>.</a:t>
            </a:r>
          </a:p>
          <a:p>
            <a:pPr marL="571500" indent="-457200">
              <a:buFont typeface="+mj-lt"/>
              <a:buAutoNum type="arabicPeriod"/>
            </a:pPr>
            <a:r>
              <a:rPr lang="en" altLang="zh-CN" dirty="0"/>
              <a:t>On the next page, confirm the details and click </a:t>
            </a:r>
            <a:r>
              <a:rPr lang="en" altLang="zh-CN" b="1" dirty="0"/>
              <a:t>Register</a:t>
            </a:r>
            <a:r>
              <a:rPr lang="en" altLang="zh-CN" dirty="0"/>
              <a:t> to register your Bundle ID.</a:t>
            </a:r>
          </a:p>
        </p:txBody>
      </p:sp>
    </p:spTree>
    <p:extLst>
      <p:ext uri="{BB962C8B-B14F-4D97-AF65-F5344CB8AC3E}">
        <p14:creationId xmlns:p14="http://schemas.microsoft.com/office/powerpoint/2010/main" val="4237935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83479A-4DAF-CE44-9295-D6D77D8C2690}"/>
              </a:ext>
            </a:extLst>
          </p:cNvPr>
          <p:cNvSpPr>
            <a:spLocks noGrp="1"/>
          </p:cNvSpPr>
          <p:nvPr>
            <p:ph type="title"/>
          </p:nvPr>
        </p:nvSpPr>
        <p:spPr/>
        <p:txBody>
          <a:bodyPr/>
          <a:lstStyle/>
          <a:p>
            <a:r>
              <a:rPr lang="en" altLang="zh-CN" sz="2800" dirty="0"/>
              <a:t>Create an application record on App Store Connect</a:t>
            </a:r>
            <a:endParaRPr kumimoji="1" lang="zh-CN" altLang="en-US" sz="2800" dirty="0"/>
          </a:p>
        </p:txBody>
      </p:sp>
      <p:sp>
        <p:nvSpPr>
          <p:cNvPr id="3" name="文本占位符 2">
            <a:extLst>
              <a:ext uri="{FF2B5EF4-FFF2-40B4-BE49-F238E27FC236}">
                <a16:creationId xmlns:a16="http://schemas.microsoft.com/office/drawing/2014/main" id="{8F41747F-0E76-6E40-9307-9DBC6682F2EE}"/>
              </a:ext>
            </a:extLst>
          </p:cNvPr>
          <p:cNvSpPr>
            <a:spLocks noGrp="1"/>
          </p:cNvSpPr>
          <p:nvPr>
            <p:ph type="body" idx="1"/>
          </p:nvPr>
        </p:nvSpPr>
        <p:spPr/>
        <p:txBody>
          <a:bodyPr/>
          <a:lstStyle/>
          <a:p>
            <a:pPr marL="571500" indent="-457200">
              <a:buFont typeface="+mj-lt"/>
              <a:buAutoNum type="arabicPeriod"/>
            </a:pPr>
            <a:r>
              <a:rPr lang="en" altLang="zh-CN" sz="1800" dirty="0"/>
              <a:t>Open </a:t>
            </a:r>
            <a:r>
              <a:rPr lang="en" altLang="zh-CN" sz="1800" dirty="0">
                <a:hlinkClick r:id="rId2"/>
              </a:rPr>
              <a:t>App Store Connect</a:t>
            </a:r>
            <a:r>
              <a:rPr lang="en" altLang="zh-CN" sz="1800" dirty="0"/>
              <a:t> in your browser.</a:t>
            </a:r>
          </a:p>
          <a:p>
            <a:pPr marL="571500" indent="-457200">
              <a:buFont typeface="+mj-lt"/>
              <a:buAutoNum type="arabicPeriod"/>
            </a:pPr>
            <a:r>
              <a:rPr lang="en" altLang="zh-CN" sz="1800" dirty="0"/>
              <a:t>On the App Store Connect landing page, click </a:t>
            </a:r>
            <a:r>
              <a:rPr lang="en" altLang="zh-CN" sz="1800" b="1" dirty="0"/>
              <a:t>My Apps</a:t>
            </a:r>
            <a:r>
              <a:rPr lang="en" altLang="zh-CN" sz="1800" dirty="0"/>
              <a:t>.</a:t>
            </a:r>
          </a:p>
          <a:p>
            <a:pPr marL="571500" indent="-457200">
              <a:buFont typeface="+mj-lt"/>
              <a:buAutoNum type="arabicPeriod"/>
            </a:pPr>
            <a:r>
              <a:rPr lang="en" altLang="zh-CN" sz="1800" dirty="0"/>
              <a:t>Click </a:t>
            </a:r>
            <a:r>
              <a:rPr lang="en" altLang="zh-CN" sz="1800" b="1" dirty="0"/>
              <a:t>+</a:t>
            </a:r>
            <a:r>
              <a:rPr lang="en" altLang="zh-CN" sz="1800" dirty="0"/>
              <a:t> in the top-left corner of the My Apps page, then select </a:t>
            </a:r>
            <a:r>
              <a:rPr lang="en" altLang="zh-CN" sz="1800" b="1" dirty="0"/>
              <a:t>New App</a:t>
            </a:r>
            <a:r>
              <a:rPr lang="en" altLang="zh-CN" sz="1800" dirty="0"/>
              <a:t>.</a:t>
            </a:r>
          </a:p>
          <a:p>
            <a:pPr marL="571500" indent="-457200">
              <a:buFont typeface="+mj-lt"/>
              <a:buAutoNum type="arabicPeriod"/>
            </a:pPr>
            <a:r>
              <a:rPr lang="en" altLang="zh-CN" sz="1800" dirty="0"/>
              <a:t>Fill in your app details in the form that appears. In the Platforms section, ensure that iOS is checked. Since Flutter does not currently support </a:t>
            </a:r>
            <a:r>
              <a:rPr lang="en" altLang="zh-CN" sz="1800" dirty="0" err="1"/>
              <a:t>tvOS</a:t>
            </a:r>
            <a:r>
              <a:rPr lang="en" altLang="zh-CN" sz="1800" dirty="0"/>
              <a:t>, leave that checkbox unchecked. Click </a:t>
            </a:r>
            <a:r>
              <a:rPr lang="en" altLang="zh-CN" sz="1800" b="1" dirty="0"/>
              <a:t>Create</a:t>
            </a:r>
            <a:r>
              <a:rPr lang="en" altLang="zh-CN" sz="1800" dirty="0"/>
              <a:t>.</a:t>
            </a:r>
          </a:p>
          <a:p>
            <a:pPr marL="571500" indent="-457200">
              <a:buFont typeface="+mj-lt"/>
              <a:buAutoNum type="arabicPeriod"/>
            </a:pPr>
            <a:r>
              <a:rPr lang="en" altLang="zh-CN" sz="1800" dirty="0"/>
              <a:t>Navigate to the application details for your app and select </a:t>
            </a:r>
            <a:r>
              <a:rPr lang="en" altLang="zh-CN" sz="1800" b="1" dirty="0"/>
              <a:t>App Information</a:t>
            </a:r>
            <a:r>
              <a:rPr lang="en" altLang="zh-CN" sz="1800" dirty="0"/>
              <a:t> from the sidebar.</a:t>
            </a:r>
          </a:p>
          <a:p>
            <a:pPr marL="571500" indent="-457200">
              <a:buFont typeface="+mj-lt"/>
              <a:buAutoNum type="arabicPeriod"/>
            </a:pPr>
            <a:r>
              <a:rPr lang="en" altLang="zh-CN" sz="1800" dirty="0"/>
              <a:t>In the General Information section, select the Bundle ID you registered in the preceding step.</a:t>
            </a:r>
          </a:p>
        </p:txBody>
      </p:sp>
    </p:spTree>
    <p:extLst>
      <p:ext uri="{BB962C8B-B14F-4D97-AF65-F5344CB8AC3E}">
        <p14:creationId xmlns:p14="http://schemas.microsoft.com/office/powerpoint/2010/main" val="22607295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1D464E-BA17-7F41-87FD-477A40209FDF}"/>
              </a:ext>
            </a:extLst>
          </p:cNvPr>
          <p:cNvSpPr>
            <a:spLocks noGrp="1"/>
          </p:cNvSpPr>
          <p:nvPr>
            <p:ph type="title"/>
          </p:nvPr>
        </p:nvSpPr>
        <p:spPr/>
        <p:txBody>
          <a:bodyPr/>
          <a:lstStyle/>
          <a:p>
            <a:r>
              <a:rPr lang="en" altLang="zh-CN" dirty="0"/>
              <a:t>Review </a:t>
            </a:r>
            <a:r>
              <a:rPr lang="en" altLang="zh-CN" dirty="0" err="1"/>
              <a:t>Xcode</a:t>
            </a:r>
            <a:r>
              <a:rPr lang="en" altLang="zh-CN" dirty="0"/>
              <a:t> project settings</a:t>
            </a:r>
            <a:endParaRPr kumimoji="1" lang="zh-CN" altLang="en-US" dirty="0"/>
          </a:p>
        </p:txBody>
      </p:sp>
      <p:sp>
        <p:nvSpPr>
          <p:cNvPr id="3" name="文本占位符 2">
            <a:extLst>
              <a:ext uri="{FF2B5EF4-FFF2-40B4-BE49-F238E27FC236}">
                <a16:creationId xmlns:a16="http://schemas.microsoft.com/office/drawing/2014/main" id="{BA77C82B-8FD0-6640-8FB7-D2F5D978CC0B}"/>
              </a:ext>
            </a:extLst>
          </p:cNvPr>
          <p:cNvSpPr>
            <a:spLocks noGrp="1"/>
          </p:cNvSpPr>
          <p:nvPr>
            <p:ph type="body" idx="1"/>
          </p:nvPr>
        </p:nvSpPr>
        <p:spPr/>
        <p:txBody>
          <a:bodyPr/>
          <a:lstStyle/>
          <a:p>
            <a:pPr marL="114300" indent="0">
              <a:buNone/>
            </a:pPr>
            <a:r>
              <a:rPr lang="en" altLang="zh-CN" dirty="0"/>
              <a:t>Navigate to your target’s settings in </a:t>
            </a:r>
            <a:r>
              <a:rPr lang="en" altLang="zh-CN" dirty="0" err="1"/>
              <a:t>Xcode</a:t>
            </a:r>
            <a:r>
              <a:rPr lang="en" altLang="zh-CN" dirty="0"/>
              <a:t>:</a:t>
            </a:r>
          </a:p>
          <a:p>
            <a:pPr marL="571500" indent="-457200">
              <a:buFont typeface="+mj-lt"/>
              <a:buAutoNum type="arabicPeriod"/>
            </a:pPr>
            <a:r>
              <a:rPr lang="en" altLang="zh-CN" dirty="0"/>
              <a:t>In </a:t>
            </a:r>
            <a:r>
              <a:rPr lang="en" altLang="zh-CN" dirty="0" err="1"/>
              <a:t>Xcode</a:t>
            </a:r>
            <a:r>
              <a:rPr lang="en" altLang="zh-CN" dirty="0"/>
              <a:t>, open </a:t>
            </a:r>
            <a:r>
              <a:rPr lang="en" altLang="zh-CN" dirty="0" err="1"/>
              <a:t>Runner.xcworkspace</a:t>
            </a:r>
            <a:r>
              <a:rPr lang="en" altLang="zh-CN" dirty="0"/>
              <a:t> in your app’s </a:t>
            </a:r>
            <a:r>
              <a:rPr lang="en" altLang="zh-CN" dirty="0" err="1"/>
              <a:t>ios</a:t>
            </a:r>
            <a:r>
              <a:rPr lang="en" altLang="zh-CN" dirty="0"/>
              <a:t> folder.</a:t>
            </a:r>
          </a:p>
          <a:p>
            <a:pPr marL="571500" indent="-457200">
              <a:buFont typeface="+mj-lt"/>
              <a:buAutoNum type="arabicPeriod"/>
            </a:pPr>
            <a:r>
              <a:rPr lang="en" altLang="zh-CN" dirty="0"/>
              <a:t>To view your app’s settings, select the </a:t>
            </a:r>
            <a:r>
              <a:rPr lang="en" altLang="zh-CN" b="1" dirty="0"/>
              <a:t>Runner</a:t>
            </a:r>
            <a:r>
              <a:rPr lang="en" altLang="zh-CN" dirty="0"/>
              <a:t> project in the </a:t>
            </a:r>
            <a:r>
              <a:rPr lang="en" altLang="zh-CN" dirty="0" err="1"/>
              <a:t>Xcode</a:t>
            </a:r>
            <a:r>
              <a:rPr lang="en" altLang="zh-CN" dirty="0"/>
              <a:t> project navigator. Then, in the main view sidebar, select the </a:t>
            </a:r>
            <a:r>
              <a:rPr lang="en" altLang="zh-CN" b="1" dirty="0"/>
              <a:t>Runner</a:t>
            </a:r>
            <a:r>
              <a:rPr lang="en" altLang="zh-CN" dirty="0"/>
              <a:t> target.</a:t>
            </a:r>
          </a:p>
          <a:p>
            <a:pPr marL="571500" indent="-457200">
              <a:buFont typeface="+mj-lt"/>
              <a:buAutoNum type="arabicPeriod"/>
            </a:pPr>
            <a:r>
              <a:rPr lang="en" altLang="zh-CN" dirty="0"/>
              <a:t>Select the </a:t>
            </a:r>
            <a:r>
              <a:rPr lang="en" altLang="zh-CN" b="1" dirty="0"/>
              <a:t>General</a:t>
            </a:r>
            <a:r>
              <a:rPr lang="en" altLang="zh-CN" dirty="0"/>
              <a:t> tab.</a:t>
            </a:r>
          </a:p>
        </p:txBody>
      </p:sp>
    </p:spTree>
    <p:extLst>
      <p:ext uri="{BB962C8B-B14F-4D97-AF65-F5344CB8AC3E}">
        <p14:creationId xmlns:p14="http://schemas.microsoft.com/office/powerpoint/2010/main" val="2931956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B25DD5-9083-FC47-996F-27F314F9D0E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FD21DFC3-D726-5047-BDE0-DB8BE4A762F5}"/>
              </a:ext>
            </a:extLst>
          </p:cNvPr>
          <p:cNvSpPr>
            <a:spLocks noGrp="1"/>
          </p:cNvSpPr>
          <p:nvPr>
            <p:ph type="body" idx="1"/>
          </p:nvPr>
        </p:nvSpPr>
        <p:spPr>
          <a:xfrm>
            <a:off x="311700" y="1229875"/>
            <a:ext cx="2801990" cy="3339000"/>
          </a:xfrm>
        </p:spPr>
        <p:txBody>
          <a:bodyPr/>
          <a:lstStyle/>
          <a:p>
            <a:pPr marL="114300" indent="0">
              <a:buNone/>
            </a:pPr>
            <a:r>
              <a:rPr lang="en" altLang="zh-CN" dirty="0"/>
              <a:t>The </a:t>
            </a:r>
            <a:r>
              <a:rPr lang="en" altLang="zh-CN" b="1" dirty="0"/>
              <a:t>General</a:t>
            </a:r>
            <a:r>
              <a:rPr lang="en" altLang="zh-CN" dirty="0"/>
              <a:t> tab of your project settings should resemble the following:</a:t>
            </a:r>
            <a:endParaRPr kumimoji="1" lang="zh-CN" altLang="en-US" dirty="0"/>
          </a:p>
        </p:txBody>
      </p:sp>
      <p:pic>
        <p:nvPicPr>
          <p:cNvPr id="4" name="图片 3">
            <a:extLst>
              <a:ext uri="{FF2B5EF4-FFF2-40B4-BE49-F238E27FC236}">
                <a16:creationId xmlns:a16="http://schemas.microsoft.com/office/drawing/2014/main" id="{2ADBF761-0550-D749-88F7-A80686EFF06A}"/>
              </a:ext>
            </a:extLst>
          </p:cNvPr>
          <p:cNvPicPr>
            <a:picLocks noChangeAspect="1"/>
          </p:cNvPicPr>
          <p:nvPr/>
        </p:nvPicPr>
        <p:blipFill>
          <a:blip r:embed="rId2"/>
          <a:stretch>
            <a:fillRect/>
          </a:stretch>
        </p:blipFill>
        <p:spPr>
          <a:xfrm>
            <a:off x="2864007" y="228600"/>
            <a:ext cx="6411433" cy="5143500"/>
          </a:xfrm>
          <a:prstGeom prst="rect">
            <a:avLst/>
          </a:prstGeom>
        </p:spPr>
      </p:pic>
    </p:spTree>
    <p:extLst>
      <p:ext uri="{BB962C8B-B14F-4D97-AF65-F5344CB8AC3E}">
        <p14:creationId xmlns:p14="http://schemas.microsoft.com/office/powerpoint/2010/main" val="2323599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88224-EAE8-ED42-89FE-A9F45F3322DD}"/>
              </a:ext>
            </a:extLst>
          </p:cNvPr>
          <p:cNvSpPr>
            <a:spLocks noGrp="1"/>
          </p:cNvSpPr>
          <p:nvPr>
            <p:ph type="title"/>
          </p:nvPr>
        </p:nvSpPr>
        <p:spPr/>
        <p:txBody>
          <a:bodyPr/>
          <a:lstStyle/>
          <a:p>
            <a:r>
              <a:rPr lang="en" altLang="zh-CN" dirty="0"/>
              <a:t>Updating</a:t>
            </a:r>
            <a:endParaRPr kumimoji="1" lang="zh-CN" altLang="en-US" dirty="0"/>
          </a:p>
        </p:txBody>
      </p:sp>
      <p:sp>
        <p:nvSpPr>
          <p:cNvPr id="3" name="文本占位符 2">
            <a:extLst>
              <a:ext uri="{FF2B5EF4-FFF2-40B4-BE49-F238E27FC236}">
                <a16:creationId xmlns:a16="http://schemas.microsoft.com/office/drawing/2014/main" id="{0851DCA2-F581-F349-801F-B3568722F724}"/>
              </a:ext>
            </a:extLst>
          </p:cNvPr>
          <p:cNvSpPr>
            <a:spLocks noGrp="1"/>
          </p:cNvSpPr>
          <p:nvPr>
            <p:ph type="body" idx="1"/>
          </p:nvPr>
        </p:nvSpPr>
        <p:spPr/>
        <p:txBody>
          <a:bodyPr/>
          <a:lstStyle/>
          <a:p>
            <a:r>
              <a:rPr lang="en" altLang="zh-CN" dirty="0"/>
              <a:t>The app’s name</a:t>
            </a:r>
            <a:r>
              <a:rPr lang="en-US" altLang="zh-CN" dirty="0"/>
              <a:t>:</a:t>
            </a:r>
            <a:r>
              <a:rPr lang="en" altLang="zh-CN" dirty="0"/>
              <a:t> In the main view sidebar, select the </a:t>
            </a:r>
            <a:r>
              <a:rPr lang="en" altLang="zh-CN" dirty="0" err="1"/>
              <a:t>Info.plist</a:t>
            </a:r>
            <a:r>
              <a:rPr lang="en" altLang="zh-CN" dirty="0"/>
              <a:t> file. Rename the </a:t>
            </a:r>
            <a:r>
              <a:rPr lang="en" altLang="zh-CN" b="1" dirty="0"/>
              <a:t>Bundle name</a:t>
            </a:r>
            <a:r>
              <a:rPr lang="en" altLang="zh-CN" dirty="0"/>
              <a:t> field.</a:t>
            </a:r>
          </a:p>
          <a:p>
            <a:r>
              <a:rPr lang="en" altLang="zh-CN" dirty="0"/>
              <a:t>The app’s version number: The default version number of the app is 1.0.0. To update it, navigate to the </a:t>
            </a:r>
            <a:r>
              <a:rPr lang="en" altLang="zh-CN" dirty="0" err="1"/>
              <a:t>pubspec.yaml</a:t>
            </a:r>
            <a:r>
              <a:rPr lang="en" altLang="zh-CN" dirty="0"/>
              <a:t> file and update the following line:</a:t>
            </a:r>
          </a:p>
          <a:p>
            <a:pPr lvl="1"/>
            <a:r>
              <a:rPr lang="en" altLang="zh-CN" dirty="0"/>
              <a:t>version: 1.0.0+1</a:t>
            </a:r>
          </a:p>
          <a:p>
            <a:r>
              <a:rPr lang="en" altLang="zh-CN" dirty="0"/>
              <a:t>The version number is three numbers separated by dots, such as 1.0.0 in the example above, followed by an optional build number such as 1 in the example above, separated by a +.</a:t>
            </a:r>
          </a:p>
          <a:p>
            <a:endParaRPr kumimoji="1" lang="zh-CN" altLang="en-US" dirty="0"/>
          </a:p>
        </p:txBody>
      </p:sp>
    </p:spTree>
    <p:extLst>
      <p:ext uri="{BB962C8B-B14F-4D97-AF65-F5344CB8AC3E}">
        <p14:creationId xmlns:p14="http://schemas.microsoft.com/office/powerpoint/2010/main" val="7974539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F17565-8B6E-0F4D-91FE-B059016A73BC}"/>
              </a:ext>
            </a:extLst>
          </p:cNvPr>
          <p:cNvSpPr>
            <a:spLocks noGrp="1"/>
          </p:cNvSpPr>
          <p:nvPr>
            <p:ph type="title"/>
          </p:nvPr>
        </p:nvSpPr>
        <p:spPr/>
        <p:txBody>
          <a:bodyPr/>
          <a:lstStyle/>
          <a:p>
            <a:r>
              <a:rPr lang="en" altLang="zh-CN" dirty="0"/>
              <a:t>Add an app icon</a:t>
            </a:r>
            <a:endParaRPr kumimoji="1" lang="zh-CN" altLang="en-US" dirty="0"/>
          </a:p>
        </p:txBody>
      </p:sp>
      <p:sp>
        <p:nvSpPr>
          <p:cNvPr id="3" name="文本占位符 2">
            <a:extLst>
              <a:ext uri="{FF2B5EF4-FFF2-40B4-BE49-F238E27FC236}">
                <a16:creationId xmlns:a16="http://schemas.microsoft.com/office/drawing/2014/main" id="{BFBA4237-E81A-E44A-A852-5CE20C69D305}"/>
              </a:ext>
            </a:extLst>
          </p:cNvPr>
          <p:cNvSpPr>
            <a:spLocks noGrp="1"/>
          </p:cNvSpPr>
          <p:nvPr>
            <p:ph type="body" idx="1"/>
          </p:nvPr>
        </p:nvSpPr>
        <p:spPr/>
        <p:txBody>
          <a:bodyPr/>
          <a:lstStyle/>
          <a:p>
            <a:pPr marL="114300" indent="0">
              <a:buNone/>
            </a:pPr>
            <a:r>
              <a:rPr lang="en" altLang="zh-CN" dirty="0"/>
              <a:t>When a new Flutter app is created, a placeholder icon set is created. This step covers replacing these placeholder icons with your app’s icons:</a:t>
            </a:r>
          </a:p>
          <a:p>
            <a:r>
              <a:rPr lang="en" altLang="zh-CN" dirty="0"/>
              <a:t>Review the </a:t>
            </a:r>
            <a:r>
              <a:rPr lang="en" altLang="zh-CN" dirty="0">
                <a:hlinkClick r:id="rId2"/>
              </a:rPr>
              <a:t>iOS App Icon</a:t>
            </a:r>
            <a:r>
              <a:rPr lang="en" altLang="zh-CN" dirty="0"/>
              <a:t> guidelines.</a:t>
            </a:r>
          </a:p>
          <a:p>
            <a:r>
              <a:rPr lang="en" altLang="zh-CN" dirty="0"/>
              <a:t>In the </a:t>
            </a:r>
            <a:r>
              <a:rPr lang="en" altLang="zh-CN" dirty="0" err="1"/>
              <a:t>Xcode</a:t>
            </a:r>
            <a:r>
              <a:rPr lang="en" altLang="zh-CN" dirty="0"/>
              <a:t> project navigator, select </a:t>
            </a:r>
            <a:r>
              <a:rPr lang="en" altLang="zh-CN" dirty="0" err="1"/>
              <a:t>Assets.xcassets</a:t>
            </a:r>
            <a:r>
              <a:rPr lang="en" altLang="zh-CN" dirty="0"/>
              <a:t> in the Runner folder. Update the placeholder icons with your own app icons.</a:t>
            </a:r>
          </a:p>
          <a:p>
            <a:r>
              <a:rPr lang="en" altLang="zh-CN" dirty="0"/>
              <a:t>Verify the icon has been replaced by running your app using flutter run.</a:t>
            </a:r>
          </a:p>
        </p:txBody>
      </p:sp>
    </p:spTree>
    <p:extLst>
      <p:ext uri="{BB962C8B-B14F-4D97-AF65-F5344CB8AC3E}">
        <p14:creationId xmlns:p14="http://schemas.microsoft.com/office/powerpoint/2010/main" val="6948147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67AF0D-1E1B-0D4A-AE12-C01AFA171AB5}"/>
              </a:ext>
            </a:extLst>
          </p:cNvPr>
          <p:cNvSpPr>
            <a:spLocks noGrp="1"/>
          </p:cNvSpPr>
          <p:nvPr>
            <p:ph type="title"/>
          </p:nvPr>
        </p:nvSpPr>
        <p:spPr/>
        <p:txBody>
          <a:bodyPr/>
          <a:lstStyle/>
          <a:p>
            <a:r>
              <a:rPr lang="en" altLang="zh-CN" dirty="0"/>
              <a:t>Create a build archive</a:t>
            </a:r>
            <a:endParaRPr kumimoji="1" lang="zh-CN" altLang="en-US" dirty="0"/>
          </a:p>
        </p:txBody>
      </p:sp>
      <p:sp>
        <p:nvSpPr>
          <p:cNvPr id="3" name="文本占位符 2">
            <a:extLst>
              <a:ext uri="{FF2B5EF4-FFF2-40B4-BE49-F238E27FC236}">
                <a16:creationId xmlns:a16="http://schemas.microsoft.com/office/drawing/2014/main" id="{8E674E30-2562-E542-93A7-DB5914962F29}"/>
              </a:ext>
            </a:extLst>
          </p:cNvPr>
          <p:cNvSpPr>
            <a:spLocks noGrp="1"/>
          </p:cNvSpPr>
          <p:nvPr>
            <p:ph type="body" idx="1"/>
          </p:nvPr>
        </p:nvSpPr>
        <p:spPr/>
        <p:txBody>
          <a:bodyPr/>
          <a:lstStyle/>
          <a:p>
            <a:r>
              <a:rPr lang="en" altLang="zh-CN" dirty="0"/>
              <a:t>This step covers creating a build archive and uploading your build to App Store Connect.</a:t>
            </a:r>
          </a:p>
          <a:p>
            <a:r>
              <a:rPr lang="en" altLang="zh-CN" dirty="0"/>
              <a:t>During development, you’ve been building, debugging, and testing with </a:t>
            </a:r>
            <a:r>
              <a:rPr lang="en" altLang="zh-CN" i="1" dirty="0"/>
              <a:t>debug</a:t>
            </a:r>
            <a:r>
              <a:rPr lang="en" altLang="zh-CN" dirty="0"/>
              <a:t> builds. </a:t>
            </a:r>
          </a:p>
          <a:p>
            <a:r>
              <a:rPr lang="en" altLang="zh-CN" dirty="0"/>
              <a:t>Obfuscating your code involves adding a couple flags to your build command.</a:t>
            </a:r>
            <a:endParaRPr kumimoji="1" lang="zh-CN" altLang="en-US" dirty="0"/>
          </a:p>
        </p:txBody>
      </p:sp>
    </p:spTree>
    <p:extLst>
      <p:ext uri="{BB962C8B-B14F-4D97-AF65-F5344CB8AC3E}">
        <p14:creationId xmlns:p14="http://schemas.microsoft.com/office/powerpoint/2010/main" val="30400589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FE44C7-60D0-5D44-A79A-3FED09A7C6A8}"/>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0BC21850-C72A-D442-BD78-2889802B4F7A}"/>
              </a:ext>
            </a:extLst>
          </p:cNvPr>
          <p:cNvSpPr>
            <a:spLocks noGrp="1"/>
          </p:cNvSpPr>
          <p:nvPr>
            <p:ph type="body" idx="1"/>
          </p:nvPr>
        </p:nvSpPr>
        <p:spPr/>
        <p:txBody>
          <a:bodyPr/>
          <a:lstStyle/>
          <a:p>
            <a:pPr marL="114300" indent="0">
              <a:buNone/>
            </a:pPr>
            <a:r>
              <a:rPr lang="en" altLang="zh-CN" dirty="0"/>
              <a:t>On the command line, follow these steps in your application directory:</a:t>
            </a:r>
          </a:p>
          <a:p>
            <a:pPr marL="571500" indent="-457200">
              <a:buFont typeface="+mj-lt"/>
              <a:buAutoNum type="arabicPeriod"/>
            </a:pPr>
            <a:r>
              <a:rPr lang="en" altLang="zh-CN" dirty="0"/>
              <a:t>Run flutter build </a:t>
            </a:r>
            <a:r>
              <a:rPr lang="en" altLang="zh-CN" dirty="0" err="1"/>
              <a:t>ios</a:t>
            </a:r>
            <a:r>
              <a:rPr lang="en" altLang="zh-CN" dirty="0"/>
              <a:t> to create a release build (flutter build defaults to --release).</a:t>
            </a:r>
          </a:p>
          <a:p>
            <a:pPr marL="571500" indent="-457200">
              <a:buFont typeface="+mj-lt"/>
              <a:buAutoNum type="arabicPeriod"/>
            </a:pPr>
            <a:r>
              <a:rPr lang="en" altLang="zh-CN" dirty="0"/>
              <a:t>To ensure that </a:t>
            </a:r>
            <a:r>
              <a:rPr lang="en" altLang="zh-CN" dirty="0" err="1"/>
              <a:t>Xcode</a:t>
            </a:r>
            <a:r>
              <a:rPr lang="en" altLang="zh-CN" dirty="0"/>
              <a:t> refreshes the release mode configuration, close and re-open your </a:t>
            </a:r>
            <a:r>
              <a:rPr lang="en" altLang="zh-CN" dirty="0" err="1"/>
              <a:t>Xcode</a:t>
            </a:r>
            <a:r>
              <a:rPr lang="en" altLang="zh-CN" dirty="0"/>
              <a:t> workspace. For </a:t>
            </a:r>
            <a:r>
              <a:rPr lang="en" altLang="zh-CN" dirty="0" err="1"/>
              <a:t>Xcode</a:t>
            </a:r>
            <a:r>
              <a:rPr lang="en" altLang="zh-CN" dirty="0"/>
              <a:t> 8.3 and later, this step is not required.</a:t>
            </a:r>
          </a:p>
          <a:p>
            <a:endParaRPr kumimoji="1" lang="zh-CN" altLang="en-US" dirty="0"/>
          </a:p>
        </p:txBody>
      </p:sp>
    </p:spTree>
    <p:extLst>
      <p:ext uri="{BB962C8B-B14F-4D97-AF65-F5344CB8AC3E}">
        <p14:creationId xmlns:p14="http://schemas.microsoft.com/office/powerpoint/2010/main" val="8412728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35A715-FFDF-D84E-9386-C17013F9579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31D0785-71E2-1246-874D-230B890A4AC4}"/>
              </a:ext>
            </a:extLst>
          </p:cNvPr>
          <p:cNvSpPr>
            <a:spLocks noGrp="1"/>
          </p:cNvSpPr>
          <p:nvPr>
            <p:ph type="body" idx="1"/>
          </p:nvPr>
        </p:nvSpPr>
        <p:spPr/>
        <p:txBody>
          <a:bodyPr/>
          <a:lstStyle/>
          <a:p>
            <a:pPr marL="114300" indent="0">
              <a:buNone/>
            </a:pPr>
            <a:r>
              <a:rPr lang="en" altLang="zh-CN" dirty="0"/>
              <a:t>In </a:t>
            </a:r>
            <a:r>
              <a:rPr lang="en" altLang="zh-CN" dirty="0" err="1"/>
              <a:t>Xcode</a:t>
            </a:r>
            <a:r>
              <a:rPr lang="en" altLang="zh-CN" dirty="0"/>
              <a:t>, configure the app version and build:</a:t>
            </a:r>
          </a:p>
          <a:p>
            <a:pPr marL="571500" indent="-457200">
              <a:buFont typeface="+mj-lt"/>
              <a:buAutoNum type="arabicPeriod"/>
            </a:pPr>
            <a:r>
              <a:rPr lang="en" altLang="zh-CN" dirty="0"/>
              <a:t>In </a:t>
            </a:r>
            <a:r>
              <a:rPr lang="en" altLang="zh-CN" dirty="0" err="1"/>
              <a:t>Xcode</a:t>
            </a:r>
            <a:r>
              <a:rPr lang="en" altLang="zh-CN" dirty="0"/>
              <a:t>, open </a:t>
            </a:r>
            <a:r>
              <a:rPr lang="en" altLang="zh-CN" dirty="0" err="1"/>
              <a:t>Runner.xcworkspace</a:t>
            </a:r>
            <a:r>
              <a:rPr lang="en" altLang="zh-CN" dirty="0"/>
              <a:t> in your app’s </a:t>
            </a:r>
            <a:r>
              <a:rPr lang="en" altLang="zh-CN" dirty="0" err="1"/>
              <a:t>ios</a:t>
            </a:r>
            <a:r>
              <a:rPr lang="en" altLang="zh-CN" dirty="0"/>
              <a:t> folder.</a:t>
            </a:r>
          </a:p>
          <a:p>
            <a:pPr marL="571500" indent="-457200">
              <a:buFont typeface="+mj-lt"/>
              <a:buAutoNum type="arabicPeriod"/>
            </a:pPr>
            <a:r>
              <a:rPr lang="en" altLang="zh-CN" dirty="0"/>
              <a:t>Select </a:t>
            </a:r>
            <a:r>
              <a:rPr lang="en" altLang="zh-CN" b="1" dirty="0"/>
              <a:t>Product &gt; Scheme &gt; Runner</a:t>
            </a:r>
            <a:r>
              <a:rPr lang="en" altLang="zh-CN" dirty="0"/>
              <a:t>.</a:t>
            </a:r>
          </a:p>
          <a:p>
            <a:pPr marL="571500" indent="-457200">
              <a:buFont typeface="+mj-lt"/>
              <a:buAutoNum type="arabicPeriod"/>
            </a:pPr>
            <a:r>
              <a:rPr lang="en" altLang="zh-CN" dirty="0"/>
              <a:t>Select </a:t>
            </a:r>
            <a:r>
              <a:rPr lang="en" altLang="zh-CN" b="1" dirty="0"/>
              <a:t>Product &gt; Destination &gt; Generic iOS Device</a:t>
            </a:r>
            <a:r>
              <a:rPr lang="en" altLang="zh-CN" dirty="0"/>
              <a:t>.</a:t>
            </a:r>
          </a:p>
          <a:p>
            <a:pPr marL="571500" indent="-457200">
              <a:buFont typeface="+mj-lt"/>
              <a:buAutoNum type="arabicPeriod"/>
            </a:pPr>
            <a:r>
              <a:rPr lang="en" altLang="zh-CN" dirty="0"/>
              <a:t>Select </a:t>
            </a:r>
            <a:r>
              <a:rPr lang="en" altLang="zh-CN" b="1" dirty="0"/>
              <a:t>Runner</a:t>
            </a:r>
            <a:r>
              <a:rPr lang="en" altLang="zh-CN" dirty="0"/>
              <a:t> in the </a:t>
            </a:r>
            <a:r>
              <a:rPr lang="en" altLang="zh-CN" dirty="0" err="1"/>
              <a:t>Xcode</a:t>
            </a:r>
            <a:r>
              <a:rPr lang="en" altLang="zh-CN" dirty="0"/>
              <a:t> project navigator, then select the </a:t>
            </a:r>
            <a:r>
              <a:rPr lang="en" altLang="zh-CN" b="1" dirty="0"/>
              <a:t>Runner</a:t>
            </a:r>
            <a:r>
              <a:rPr lang="en" altLang="zh-CN" dirty="0"/>
              <a:t> target in the settings view sidebar.</a:t>
            </a:r>
          </a:p>
          <a:p>
            <a:pPr marL="571500" indent="-457200">
              <a:buFont typeface="+mj-lt"/>
              <a:buAutoNum type="arabicPeriod"/>
            </a:pPr>
            <a:r>
              <a:rPr lang="en" altLang="zh-CN" dirty="0"/>
              <a:t>In the Identity section, update the </a:t>
            </a:r>
            <a:r>
              <a:rPr lang="en" altLang="zh-CN" b="1" dirty="0"/>
              <a:t>Version</a:t>
            </a:r>
            <a:r>
              <a:rPr lang="en" altLang="zh-CN" dirty="0"/>
              <a:t> to the user-facing version number you wish to publish.</a:t>
            </a:r>
          </a:p>
          <a:p>
            <a:pPr marL="571500" indent="-457200">
              <a:buFont typeface="+mj-lt"/>
              <a:buAutoNum type="arabicPeriod"/>
            </a:pPr>
            <a:r>
              <a:rPr lang="en" altLang="zh-CN" dirty="0"/>
              <a:t>In the Identity section, update the </a:t>
            </a:r>
            <a:r>
              <a:rPr lang="en" altLang="zh-CN" b="1" dirty="0"/>
              <a:t>Build</a:t>
            </a:r>
            <a:r>
              <a:rPr lang="en" altLang="zh-CN" dirty="0"/>
              <a:t> identifier to a unique build number used to track this build on App Store Connect. </a:t>
            </a:r>
          </a:p>
        </p:txBody>
      </p:sp>
    </p:spTree>
    <p:extLst>
      <p:ext uri="{BB962C8B-B14F-4D97-AF65-F5344CB8AC3E}">
        <p14:creationId xmlns:p14="http://schemas.microsoft.com/office/powerpoint/2010/main" val="20094958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2F19F2-76E5-EB46-9DB2-D2EC68F583E6}"/>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F3E1E62D-025E-3040-8365-19D73646E107}"/>
              </a:ext>
            </a:extLst>
          </p:cNvPr>
          <p:cNvSpPr>
            <a:spLocks noGrp="1"/>
          </p:cNvSpPr>
          <p:nvPr>
            <p:ph type="body" idx="1"/>
          </p:nvPr>
        </p:nvSpPr>
        <p:spPr/>
        <p:txBody>
          <a:bodyPr/>
          <a:lstStyle/>
          <a:p>
            <a:pPr marL="114300" indent="0">
              <a:buNone/>
            </a:pPr>
            <a:r>
              <a:rPr lang="en" altLang="zh-CN" dirty="0"/>
              <a:t>Finally, create a build archive and upload it to App Store Connect:</a:t>
            </a:r>
          </a:p>
          <a:p>
            <a:pPr marL="571500" indent="-457200">
              <a:buFont typeface="+mj-lt"/>
              <a:buAutoNum type="arabicPeriod"/>
            </a:pPr>
            <a:r>
              <a:rPr lang="en" altLang="zh-CN" dirty="0"/>
              <a:t>Select </a:t>
            </a:r>
            <a:r>
              <a:rPr lang="en" altLang="zh-CN" b="1" dirty="0"/>
              <a:t>Product &gt; Archive</a:t>
            </a:r>
            <a:r>
              <a:rPr lang="en" altLang="zh-CN" dirty="0"/>
              <a:t> to produce a build archive.</a:t>
            </a:r>
          </a:p>
          <a:p>
            <a:pPr marL="571500" indent="-457200">
              <a:buFont typeface="+mj-lt"/>
              <a:buAutoNum type="arabicPeriod"/>
            </a:pPr>
            <a:r>
              <a:rPr lang="en" altLang="zh-CN" dirty="0"/>
              <a:t>In the sidebar of the </a:t>
            </a:r>
            <a:r>
              <a:rPr lang="en" altLang="zh-CN" dirty="0" err="1"/>
              <a:t>Xcode</a:t>
            </a:r>
            <a:r>
              <a:rPr lang="en" altLang="zh-CN" dirty="0"/>
              <a:t> Organizer window, select your iOS app, then select the build archive you just produced.</a:t>
            </a:r>
          </a:p>
          <a:p>
            <a:pPr marL="571500" indent="-457200">
              <a:buFont typeface="+mj-lt"/>
              <a:buAutoNum type="arabicPeriod"/>
            </a:pPr>
            <a:r>
              <a:rPr lang="en" altLang="zh-CN" dirty="0"/>
              <a:t>Click the </a:t>
            </a:r>
            <a:r>
              <a:rPr lang="en" altLang="zh-CN" b="1" dirty="0"/>
              <a:t>Validate App</a:t>
            </a:r>
            <a:r>
              <a:rPr lang="en" altLang="zh-CN" dirty="0"/>
              <a:t> button. If any issues are reported, address them and produce another build. You can reuse the same build ID until you upload an archive.</a:t>
            </a:r>
          </a:p>
          <a:p>
            <a:pPr marL="571500" indent="-457200">
              <a:buFont typeface="+mj-lt"/>
              <a:buAutoNum type="arabicPeriod"/>
            </a:pPr>
            <a:r>
              <a:rPr lang="en" altLang="zh-CN" dirty="0"/>
              <a:t>After the archive has been successfully validated, click </a:t>
            </a:r>
            <a:r>
              <a:rPr lang="en" altLang="zh-CN" b="1" dirty="0"/>
              <a:t>Distribute App</a:t>
            </a:r>
            <a:r>
              <a:rPr lang="en" altLang="zh-CN" dirty="0"/>
              <a:t>. </a:t>
            </a:r>
            <a:endParaRPr kumimoji="1" lang="zh-CN" altLang="en-US" dirty="0"/>
          </a:p>
        </p:txBody>
      </p:sp>
    </p:spTree>
    <p:extLst>
      <p:ext uri="{BB962C8B-B14F-4D97-AF65-F5344CB8AC3E}">
        <p14:creationId xmlns:p14="http://schemas.microsoft.com/office/powerpoint/2010/main" val="1462887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4" name="标题 3">
            <a:extLst>
              <a:ext uri="{FF2B5EF4-FFF2-40B4-BE49-F238E27FC236}">
                <a16:creationId xmlns:a16="http://schemas.microsoft.com/office/drawing/2014/main" id="{8E7D5A00-A81D-B849-936B-AA716AEC7015}"/>
              </a:ext>
            </a:extLst>
          </p:cNvPr>
          <p:cNvSpPr>
            <a:spLocks noGrp="1"/>
          </p:cNvSpPr>
          <p:nvPr>
            <p:ph type="title"/>
          </p:nvPr>
        </p:nvSpPr>
        <p:spPr/>
        <p:txBody>
          <a:bodyPr/>
          <a:lstStyle/>
          <a:p>
            <a:r>
              <a:rPr lang="en-US" altLang="zh-CN" dirty="0"/>
              <a:t>Introduction</a:t>
            </a:r>
            <a:endParaRPr lang="zh-CN" altLang="en-US" dirty="0"/>
          </a:p>
        </p:txBody>
      </p:sp>
      <p:sp>
        <p:nvSpPr>
          <p:cNvPr id="7" name="文本占位符 6">
            <a:extLst>
              <a:ext uri="{FF2B5EF4-FFF2-40B4-BE49-F238E27FC236}">
                <a16:creationId xmlns:a16="http://schemas.microsoft.com/office/drawing/2014/main" id="{C9550E76-3CDF-7445-9554-23270A19B3DF}"/>
              </a:ext>
            </a:extLst>
          </p:cNvPr>
          <p:cNvSpPr>
            <a:spLocks noGrp="1"/>
          </p:cNvSpPr>
          <p:nvPr>
            <p:ph type="body" idx="1"/>
          </p:nvPr>
        </p:nvSpPr>
        <p:spPr/>
        <p:txBody>
          <a:bodyPr/>
          <a:lstStyle/>
          <a:p>
            <a:r>
              <a:rPr lang="en" altLang="zh-CN" dirty="0"/>
              <a:t>During a typical development cycle, you test an app using </a:t>
            </a:r>
            <a:r>
              <a:rPr lang="en" altLang="zh-CN" dirty="0">
                <a:solidFill>
                  <a:schemeClr val="accent4"/>
                </a:solidFill>
              </a:rPr>
              <a:t>flutter run </a:t>
            </a:r>
            <a:r>
              <a:rPr lang="en" altLang="zh-CN" dirty="0"/>
              <a:t>at the command line, or by using the </a:t>
            </a:r>
            <a:r>
              <a:rPr lang="en" altLang="zh-CN" b="1" dirty="0"/>
              <a:t>Run</a:t>
            </a:r>
            <a:r>
              <a:rPr lang="en" altLang="zh-CN" dirty="0"/>
              <a:t> and </a:t>
            </a:r>
            <a:r>
              <a:rPr lang="en" altLang="zh-CN" b="1" dirty="0"/>
              <a:t>Debug</a:t>
            </a:r>
            <a:r>
              <a:rPr lang="en" altLang="zh-CN" dirty="0"/>
              <a:t> options in your IDE. </a:t>
            </a:r>
          </a:p>
          <a:p>
            <a:r>
              <a:rPr lang="en" altLang="zh-CN" dirty="0"/>
              <a:t>By default, Flutter builds a </a:t>
            </a:r>
            <a:r>
              <a:rPr lang="en" altLang="zh-CN" i="1" dirty="0"/>
              <a:t>debug</a:t>
            </a:r>
            <a:r>
              <a:rPr lang="en" altLang="zh-CN" dirty="0"/>
              <a:t> version of your app.</a:t>
            </a:r>
          </a:p>
          <a:p>
            <a:r>
              <a:rPr lang="en" altLang="zh-CN" dirty="0"/>
              <a:t>Before publishing, you might want to put some finishing touches on your app. </a:t>
            </a:r>
          </a:p>
        </p:txBody>
      </p:sp>
    </p:spTree>
    <p:extLst>
      <p:ext uri="{BB962C8B-B14F-4D97-AF65-F5344CB8AC3E}">
        <p14:creationId xmlns:p14="http://schemas.microsoft.com/office/powerpoint/2010/main" val="61612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A22E5F-A00E-1E41-B295-9F8B84911653}"/>
              </a:ext>
            </a:extLst>
          </p:cNvPr>
          <p:cNvSpPr>
            <a:spLocks noGrp="1"/>
          </p:cNvSpPr>
          <p:nvPr>
            <p:ph type="title"/>
          </p:nvPr>
        </p:nvSpPr>
        <p:spPr/>
        <p:txBody>
          <a:bodyPr/>
          <a:lstStyle/>
          <a:p>
            <a:r>
              <a:rPr lang="en" altLang="zh-CN" dirty="0"/>
              <a:t>Release your app on TestFlight</a:t>
            </a:r>
            <a:endParaRPr kumimoji="1" lang="zh-CN" altLang="en-US" dirty="0"/>
          </a:p>
        </p:txBody>
      </p:sp>
      <p:sp>
        <p:nvSpPr>
          <p:cNvPr id="3" name="文本占位符 2">
            <a:extLst>
              <a:ext uri="{FF2B5EF4-FFF2-40B4-BE49-F238E27FC236}">
                <a16:creationId xmlns:a16="http://schemas.microsoft.com/office/drawing/2014/main" id="{4C8337D7-9D48-3D4F-8722-9E303966F102}"/>
              </a:ext>
            </a:extLst>
          </p:cNvPr>
          <p:cNvSpPr>
            <a:spLocks noGrp="1"/>
          </p:cNvSpPr>
          <p:nvPr>
            <p:ph type="body" idx="1"/>
          </p:nvPr>
        </p:nvSpPr>
        <p:spPr/>
        <p:txBody>
          <a:bodyPr/>
          <a:lstStyle/>
          <a:p>
            <a:pPr marL="114300" indent="0">
              <a:buNone/>
            </a:pPr>
            <a:r>
              <a:rPr lang="en" altLang="zh-CN" u="sng" dirty="0">
                <a:hlinkClick r:id="rId2"/>
              </a:rPr>
              <a:t>TestFlight</a:t>
            </a:r>
            <a:r>
              <a:rPr lang="en" altLang="zh-CN" dirty="0"/>
              <a:t> allows developers to push their apps to internal and external testers. This optional step covers releasing your build on TestFlight.</a:t>
            </a:r>
          </a:p>
          <a:p>
            <a:pPr marL="571500" indent="-457200">
              <a:buFont typeface="+mj-lt"/>
              <a:buAutoNum type="arabicPeriod"/>
            </a:pPr>
            <a:r>
              <a:rPr lang="en" altLang="zh-CN" dirty="0"/>
              <a:t>Navigate to the TestFlight tab of your app’s application details page on </a:t>
            </a:r>
            <a:r>
              <a:rPr lang="en" altLang="zh-CN" dirty="0">
                <a:hlinkClick r:id="rId3"/>
              </a:rPr>
              <a:t>App Store Connect</a:t>
            </a:r>
            <a:r>
              <a:rPr lang="en" altLang="zh-CN" dirty="0"/>
              <a:t>.</a:t>
            </a:r>
          </a:p>
          <a:p>
            <a:pPr marL="571500" indent="-457200">
              <a:buFont typeface="+mj-lt"/>
              <a:buAutoNum type="arabicPeriod"/>
            </a:pPr>
            <a:r>
              <a:rPr lang="en" altLang="zh-CN" dirty="0"/>
              <a:t>Select </a:t>
            </a:r>
            <a:r>
              <a:rPr lang="en" altLang="zh-CN" b="1" dirty="0"/>
              <a:t>Internal Testing</a:t>
            </a:r>
            <a:r>
              <a:rPr lang="en" altLang="zh-CN" dirty="0"/>
              <a:t> in the sidebar.</a:t>
            </a:r>
          </a:p>
          <a:p>
            <a:pPr marL="571500" indent="-457200">
              <a:buFont typeface="+mj-lt"/>
              <a:buAutoNum type="arabicPeriod"/>
            </a:pPr>
            <a:r>
              <a:rPr lang="en" altLang="zh-CN" dirty="0"/>
              <a:t>Select the build to publish to testers, then click </a:t>
            </a:r>
            <a:r>
              <a:rPr lang="en" altLang="zh-CN" b="1" dirty="0"/>
              <a:t>Save</a:t>
            </a:r>
            <a:r>
              <a:rPr lang="en" altLang="zh-CN" dirty="0"/>
              <a:t>.</a:t>
            </a:r>
          </a:p>
          <a:p>
            <a:pPr marL="571500" indent="-457200">
              <a:buFont typeface="+mj-lt"/>
              <a:buAutoNum type="arabicPeriod"/>
            </a:pPr>
            <a:r>
              <a:rPr lang="en" altLang="zh-CN" dirty="0"/>
              <a:t>Add the email addresses of any internal testers. You can add additional internal users in the </a:t>
            </a:r>
            <a:r>
              <a:rPr lang="en" altLang="zh-CN" b="1" dirty="0"/>
              <a:t>Users and Roles</a:t>
            </a:r>
            <a:r>
              <a:rPr lang="en" altLang="zh-CN" dirty="0"/>
              <a:t> page of App Store Connect, available from the dropdown menu at the top of the page</a:t>
            </a:r>
            <a:r>
              <a:rPr kumimoji="1" lang="en-US" altLang="zh-CN" dirty="0"/>
              <a:t>.</a:t>
            </a:r>
            <a:endParaRPr lang="en" altLang="zh-CN" dirty="0"/>
          </a:p>
        </p:txBody>
      </p:sp>
    </p:spTree>
    <p:extLst>
      <p:ext uri="{BB962C8B-B14F-4D97-AF65-F5344CB8AC3E}">
        <p14:creationId xmlns:p14="http://schemas.microsoft.com/office/powerpoint/2010/main" val="22374713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4EA5FC-DE8A-5C4F-A87F-871A4D9E0757}"/>
              </a:ext>
            </a:extLst>
          </p:cNvPr>
          <p:cNvSpPr>
            <a:spLocks noGrp="1"/>
          </p:cNvSpPr>
          <p:nvPr>
            <p:ph type="title"/>
          </p:nvPr>
        </p:nvSpPr>
        <p:spPr/>
        <p:txBody>
          <a:bodyPr/>
          <a:lstStyle/>
          <a:p>
            <a:r>
              <a:rPr lang="en" altLang="zh-CN" dirty="0"/>
              <a:t>Release your app to the App Store</a:t>
            </a:r>
            <a:endParaRPr kumimoji="1" lang="zh-CN" altLang="en-US" dirty="0"/>
          </a:p>
        </p:txBody>
      </p:sp>
      <p:sp>
        <p:nvSpPr>
          <p:cNvPr id="3" name="文本占位符 2">
            <a:extLst>
              <a:ext uri="{FF2B5EF4-FFF2-40B4-BE49-F238E27FC236}">
                <a16:creationId xmlns:a16="http://schemas.microsoft.com/office/drawing/2014/main" id="{30FE2BC7-7FCA-2B44-9C46-11502B8482F6}"/>
              </a:ext>
            </a:extLst>
          </p:cNvPr>
          <p:cNvSpPr>
            <a:spLocks noGrp="1"/>
          </p:cNvSpPr>
          <p:nvPr>
            <p:ph type="body" idx="1"/>
          </p:nvPr>
        </p:nvSpPr>
        <p:spPr/>
        <p:txBody>
          <a:bodyPr/>
          <a:lstStyle/>
          <a:p>
            <a:pPr marL="114300" indent="0">
              <a:buNone/>
            </a:pPr>
            <a:r>
              <a:rPr lang="en" altLang="zh-CN" dirty="0"/>
              <a:t>When you’re ready to release your app to the world, follow these steps to submit your app for review and release to the App Store:</a:t>
            </a:r>
          </a:p>
          <a:p>
            <a:pPr marL="571500" indent="-457200">
              <a:buFont typeface="+mj-lt"/>
              <a:buAutoNum type="arabicPeriod"/>
            </a:pPr>
            <a:r>
              <a:rPr lang="en" altLang="zh-CN" dirty="0"/>
              <a:t>Select </a:t>
            </a:r>
            <a:r>
              <a:rPr lang="en" altLang="zh-CN" b="1" dirty="0"/>
              <a:t>Pricing and Availability</a:t>
            </a:r>
            <a:r>
              <a:rPr lang="en" altLang="zh-CN" dirty="0"/>
              <a:t> from the sidebar of your app’s application details page on </a:t>
            </a:r>
            <a:r>
              <a:rPr lang="en" altLang="zh-CN" dirty="0">
                <a:hlinkClick r:id="rId2"/>
              </a:rPr>
              <a:t>App Store Connect</a:t>
            </a:r>
            <a:r>
              <a:rPr lang="en" altLang="zh-CN" dirty="0"/>
              <a:t> and complete the required information.</a:t>
            </a:r>
          </a:p>
          <a:p>
            <a:pPr marL="571500" indent="-457200">
              <a:buFont typeface="+mj-lt"/>
              <a:buAutoNum type="arabicPeriod"/>
            </a:pPr>
            <a:r>
              <a:rPr lang="en" altLang="zh-CN" dirty="0"/>
              <a:t>Select the status from the sidebar. If this is the first release of this app, its status is </a:t>
            </a:r>
            <a:r>
              <a:rPr lang="en" altLang="zh-CN" b="1" dirty="0"/>
              <a:t>1.0 Prepare for Submission</a:t>
            </a:r>
            <a:r>
              <a:rPr lang="en" altLang="zh-CN" dirty="0"/>
              <a:t>. Complete all required fields.</a:t>
            </a:r>
          </a:p>
          <a:p>
            <a:pPr marL="571500" indent="-457200">
              <a:buFont typeface="+mj-lt"/>
              <a:buAutoNum type="arabicPeriod"/>
            </a:pPr>
            <a:r>
              <a:rPr lang="en" altLang="zh-CN" dirty="0"/>
              <a:t>Click </a:t>
            </a:r>
            <a:r>
              <a:rPr lang="en" altLang="zh-CN" b="1" dirty="0"/>
              <a:t>Submit for Review</a:t>
            </a:r>
            <a:r>
              <a:rPr lang="en" altLang="zh-CN" dirty="0"/>
              <a:t>.</a:t>
            </a:r>
          </a:p>
        </p:txBody>
      </p:sp>
    </p:spTree>
    <p:extLst>
      <p:ext uri="{BB962C8B-B14F-4D97-AF65-F5344CB8AC3E}">
        <p14:creationId xmlns:p14="http://schemas.microsoft.com/office/powerpoint/2010/main" val="1907240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Build and release </a:t>
            </a:r>
            <a:br>
              <a:rPr lang="en" altLang="zh-CN" dirty="0"/>
            </a:br>
            <a:r>
              <a:rPr lang="en" altLang="zh-CN" dirty="0"/>
              <a:t>a web app</a:t>
            </a:r>
          </a:p>
        </p:txBody>
      </p:sp>
    </p:spTree>
    <p:extLst>
      <p:ext uri="{BB962C8B-B14F-4D97-AF65-F5344CB8AC3E}">
        <p14:creationId xmlns:p14="http://schemas.microsoft.com/office/powerpoint/2010/main" val="23791898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C73FFFB9-0A60-DC4A-8A0E-AF5CCD5D9511}"/>
              </a:ext>
            </a:extLst>
          </p:cNvPr>
          <p:cNvSpPr>
            <a:spLocks noGrp="1"/>
          </p:cNvSpPr>
          <p:nvPr>
            <p:ph type="title"/>
          </p:nvPr>
        </p:nvSpPr>
        <p:spPr/>
        <p:txBody>
          <a:bodyPr/>
          <a:lstStyle/>
          <a:p>
            <a:r>
              <a:rPr lang="en-US" altLang="zh-CN" dirty="0"/>
              <a:t>Topics</a:t>
            </a:r>
            <a:endParaRPr lang="zh-CN" altLang="en-US" dirty="0"/>
          </a:p>
        </p:txBody>
      </p:sp>
      <p:sp>
        <p:nvSpPr>
          <p:cNvPr id="7" name="文本占位符 6">
            <a:extLst>
              <a:ext uri="{FF2B5EF4-FFF2-40B4-BE49-F238E27FC236}">
                <a16:creationId xmlns:a16="http://schemas.microsoft.com/office/drawing/2014/main" id="{2975E58C-74AC-3144-9775-5C8D21091BA8}"/>
              </a:ext>
            </a:extLst>
          </p:cNvPr>
          <p:cNvSpPr>
            <a:spLocks noGrp="1"/>
          </p:cNvSpPr>
          <p:nvPr>
            <p:ph type="body" idx="1"/>
          </p:nvPr>
        </p:nvSpPr>
        <p:spPr/>
        <p:txBody>
          <a:bodyPr/>
          <a:lstStyle/>
          <a:p>
            <a:r>
              <a:rPr lang="en" altLang="zh-CN" dirty="0"/>
              <a:t>During a typical development cycle, you test an app using </a:t>
            </a:r>
            <a:r>
              <a:rPr lang="en" altLang="zh-CN" dirty="0">
                <a:solidFill>
                  <a:schemeClr val="accent4"/>
                </a:solidFill>
              </a:rPr>
              <a:t>flutter run -d chrome</a:t>
            </a:r>
            <a:r>
              <a:rPr lang="en" altLang="zh-CN" dirty="0"/>
              <a:t> (for example) at the command line. </a:t>
            </a:r>
          </a:p>
          <a:p>
            <a:r>
              <a:rPr lang="en" altLang="zh-CN" dirty="0"/>
              <a:t>This page helps you prepare a </a:t>
            </a:r>
            <a:r>
              <a:rPr lang="en" altLang="zh-CN" i="1" dirty="0"/>
              <a:t>release</a:t>
            </a:r>
            <a:r>
              <a:rPr lang="en" altLang="zh-CN" dirty="0"/>
              <a:t> version of your app and covers the following topics:</a:t>
            </a:r>
          </a:p>
          <a:p>
            <a:pPr lvl="1"/>
            <a:r>
              <a:rPr lang="en" altLang="zh-CN" dirty="0">
                <a:hlinkClick r:id="rId2"/>
              </a:rPr>
              <a:t>Handling images on the web</a:t>
            </a:r>
            <a:endParaRPr lang="en" altLang="zh-CN" dirty="0"/>
          </a:p>
          <a:p>
            <a:pPr lvl="1"/>
            <a:r>
              <a:rPr lang="en" altLang="zh-CN" dirty="0">
                <a:hlinkClick r:id="rId3"/>
              </a:rPr>
              <a:t>Choosing a web renderer</a:t>
            </a:r>
            <a:endParaRPr lang="en" altLang="zh-CN" dirty="0"/>
          </a:p>
          <a:p>
            <a:pPr lvl="1"/>
            <a:r>
              <a:rPr lang="en" altLang="zh-CN" dirty="0">
                <a:hlinkClick r:id="rId4"/>
              </a:rPr>
              <a:t>Minification</a:t>
            </a:r>
            <a:endParaRPr lang="en" altLang="zh-CN" dirty="0"/>
          </a:p>
          <a:p>
            <a:pPr lvl="1"/>
            <a:r>
              <a:rPr lang="en" altLang="zh-CN" dirty="0">
                <a:hlinkClick r:id="rId5"/>
              </a:rPr>
              <a:t>Building the app for release</a:t>
            </a:r>
            <a:endParaRPr lang="en" altLang="zh-CN" dirty="0"/>
          </a:p>
          <a:p>
            <a:pPr lvl="1"/>
            <a:r>
              <a:rPr lang="en" altLang="zh-CN" dirty="0">
                <a:hlinkClick r:id="rId6"/>
              </a:rPr>
              <a:t>Deploying to the web</a:t>
            </a:r>
            <a:endParaRPr lang="en" altLang="zh-CN" dirty="0"/>
          </a:p>
        </p:txBody>
      </p:sp>
    </p:spTree>
    <p:extLst>
      <p:ext uri="{BB962C8B-B14F-4D97-AF65-F5344CB8AC3E}">
        <p14:creationId xmlns:p14="http://schemas.microsoft.com/office/powerpoint/2010/main" val="18729032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C1C7B0-3DE1-8B47-B791-57135FA47A7E}"/>
              </a:ext>
            </a:extLst>
          </p:cNvPr>
          <p:cNvSpPr>
            <a:spLocks noGrp="1"/>
          </p:cNvSpPr>
          <p:nvPr>
            <p:ph type="title"/>
          </p:nvPr>
        </p:nvSpPr>
        <p:spPr/>
        <p:txBody>
          <a:bodyPr/>
          <a:lstStyle/>
          <a:p>
            <a:r>
              <a:rPr lang="en" altLang="zh-CN" dirty="0"/>
              <a:t>Handling images on the web</a:t>
            </a:r>
          </a:p>
        </p:txBody>
      </p:sp>
      <p:sp>
        <p:nvSpPr>
          <p:cNvPr id="3" name="文本占位符 2">
            <a:extLst>
              <a:ext uri="{FF2B5EF4-FFF2-40B4-BE49-F238E27FC236}">
                <a16:creationId xmlns:a16="http://schemas.microsoft.com/office/drawing/2014/main" id="{6F8A5880-33EA-4047-BB82-A41552587EF1}"/>
              </a:ext>
            </a:extLst>
          </p:cNvPr>
          <p:cNvSpPr>
            <a:spLocks noGrp="1"/>
          </p:cNvSpPr>
          <p:nvPr>
            <p:ph type="body" idx="1"/>
          </p:nvPr>
        </p:nvSpPr>
        <p:spPr/>
        <p:txBody>
          <a:bodyPr/>
          <a:lstStyle/>
          <a:p>
            <a:r>
              <a:rPr lang="en" altLang="zh-CN" dirty="0"/>
              <a:t>The web supports the standard </a:t>
            </a:r>
            <a:r>
              <a:rPr lang="en" altLang="zh-CN" dirty="0">
                <a:solidFill>
                  <a:schemeClr val="accent4"/>
                </a:solidFill>
              </a:rPr>
              <a:t>Image</a:t>
            </a:r>
            <a:r>
              <a:rPr lang="en" altLang="zh-CN" dirty="0"/>
              <a:t> widget to display images. </a:t>
            </a:r>
          </a:p>
          <a:p>
            <a:r>
              <a:rPr lang="en" altLang="zh-CN" dirty="0"/>
              <a:t>For more information, see </a:t>
            </a:r>
            <a:r>
              <a:rPr lang="en" altLang="zh-CN" dirty="0">
                <a:hlinkClick r:id="rId2"/>
              </a:rPr>
              <a:t>Displaying images on the web</a:t>
            </a:r>
            <a:r>
              <a:rPr lang="en" altLang="zh-CN" dirty="0"/>
              <a:t>.</a:t>
            </a:r>
          </a:p>
        </p:txBody>
      </p:sp>
    </p:spTree>
    <p:extLst>
      <p:ext uri="{BB962C8B-B14F-4D97-AF65-F5344CB8AC3E}">
        <p14:creationId xmlns:p14="http://schemas.microsoft.com/office/powerpoint/2010/main" val="15094393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B55190-3454-5C40-9D93-C8D003A65D81}"/>
              </a:ext>
            </a:extLst>
          </p:cNvPr>
          <p:cNvSpPr>
            <a:spLocks noGrp="1"/>
          </p:cNvSpPr>
          <p:nvPr>
            <p:ph type="title"/>
          </p:nvPr>
        </p:nvSpPr>
        <p:spPr/>
        <p:txBody>
          <a:bodyPr/>
          <a:lstStyle/>
          <a:p>
            <a:r>
              <a:rPr lang="en" altLang="zh-CN" dirty="0"/>
              <a:t>Choosing a web </a:t>
            </a:r>
            <a:r>
              <a:rPr lang="en" altLang="zh-CN" dirty="0" err="1"/>
              <a:t>rendere</a:t>
            </a:r>
            <a:endParaRPr kumimoji="1" lang="zh-CN" altLang="en-US" dirty="0"/>
          </a:p>
        </p:txBody>
      </p:sp>
      <p:sp>
        <p:nvSpPr>
          <p:cNvPr id="3" name="文本占位符 2">
            <a:extLst>
              <a:ext uri="{FF2B5EF4-FFF2-40B4-BE49-F238E27FC236}">
                <a16:creationId xmlns:a16="http://schemas.microsoft.com/office/drawing/2014/main" id="{963A568C-B2EE-9C44-8438-8C966E9EF02F}"/>
              </a:ext>
            </a:extLst>
          </p:cNvPr>
          <p:cNvSpPr>
            <a:spLocks noGrp="1"/>
          </p:cNvSpPr>
          <p:nvPr>
            <p:ph type="body" idx="1"/>
          </p:nvPr>
        </p:nvSpPr>
        <p:spPr/>
        <p:txBody>
          <a:bodyPr/>
          <a:lstStyle/>
          <a:p>
            <a:r>
              <a:rPr lang="en" altLang="zh-CN" dirty="0"/>
              <a:t>By default, the </a:t>
            </a:r>
            <a:r>
              <a:rPr lang="en" altLang="zh-CN" dirty="0">
                <a:solidFill>
                  <a:schemeClr val="accent4"/>
                </a:solidFill>
              </a:rPr>
              <a:t>flutter build </a:t>
            </a:r>
            <a:r>
              <a:rPr lang="en" altLang="zh-CN" dirty="0"/>
              <a:t>and </a:t>
            </a:r>
            <a:r>
              <a:rPr lang="en" altLang="zh-CN" dirty="0">
                <a:solidFill>
                  <a:schemeClr val="accent4"/>
                </a:solidFill>
              </a:rPr>
              <a:t>flutter run </a:t>
            </a:r>
            <a:r>
              <a:rPr lang="en" altLang="zh-CN" dirty="0"/>
              <a:t>commands use the auto choice for the web renderer. </a:t>
            </a:r>
          </a:p>
          <a:p>
            <a:r>
              <a:rPr lang="en" altLang="zh-CN" dirty="0"/>
              <a:t>This means that your app runs with the HTML renderer on mobile browsers and </a:t>
            </a:r>
            <a:r>
              <a:rPr lang="en" altLang="zh-CN" dirty="0" err="1"/>
              <a:t>CanvasKit</a:t>
            </a:r>
            <a:r>
              <a:rPr lang="en" altLang="zh-CN" dirty="0"/>
              <a:t> on desktop browsers. </a:t>
            </a:r>
          </a:p>
          <a:p>
            <a:r>
              <a:rPr lang="en" altLang="zh-CN" dirty="0"/>
              <a:t>For more information, see </a:t>
            </a:r>
            <a:r>
              <a:rPr lang="en" altLang="zh-CN" dirty="0">
                <a:hlinkClick r:id="rId2"/>
              </a:rPr>
              <a:t>Web renderers</a:t>
            </a:r>
            <a:r>
              <a:rPr lang="en" altLang="zh-CN" dirty="0"/>
              <a:t>.</a:t>
            </a:r>
          </a:p>
        </p:txBody>
      </p:sp>
    </p:spTree>
    <p:extLst>
      <p:ext uri="{BB962C8B-B14F-4D97-AF65-F5344CB8AC3E}">
        <p14:creationId xmlns:p14="http://schemas.microsoft.com/office/powerpoint/2010/main" val="24830206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6C11F7-3268-7A45-865F-85D42BC3352E}"/>
              </a:ext>
            </a:extLst>
          </p:cNvPr>
          <p:cNvSpPr>
            <a:spLocks noGrp="1"/>
          </p:cNvSpPr>
          <p:nvPr>
            <p:ph type="title"/>
          </p:nvPr>
        </p:nvSpPr>
        <p:spPr/>
        <p:txBody>
          <a:bodyPr/>
          <a:lstStyle/>
          <a:p>
            <a:r>
              <a:rPr lang="en" altLang="zh-CN" dirty="0"/>
              <a:t>Minification</a:t>
            </a:r>
          </a:p>
        </p:txBody>
      </p:sp>
      <p:sp>
        <p:nvSpPr>
          <p:cNvPr id="3" name="文本占位符 2">
            <a:extLst>
              <a:ext uri="{FF2B5EF4-FFF2-40B4-BE49-F238E27FC236}">
                <a16:creationId xmlns:a16="http://schemas.microsoft.com/office/drawing/2014/main" id="{F4423315-7BB6-AE49-B4C6-E94E57F4F0A2}"/>
              </a:ext>
            </a:extLst>
          </p:cNvPr>
          <p:cNvSpPr>
            <a:spLocks noGrp="1"/>
          </p:cNvSpPr>
          <p:nvPr>
            <p:ph type="body" idx="1"/>
          </p:nvPr>
        </p:nvSpPr>
        <p:spPr/>
        <p:txBody>
          <a:bodyPr/>
          <a:lstStyle/>
          <a:p>
            <a:r>
              <a:rPr lang="en" altLang="zh-CN" dirty="0"/>
              <a:t>Minification is handled for you when you create a release build.</a:t>
            </a:r>
          </a:p>
          <a:p>
            <a:r>
              <a:rPr lang="en" altLang="zh-CN" dirty="0"/>
              <a:t>A debug build of a web app is not minified and tree shaking has not been performed.</a:t>
            </a:r>
          </a:p>
          <a:p>
            <a:r>
              <a:rPr lang="en" altLang="zh-CN" dirty="0"/>
              <a:t>A profile build is not minified and tree shaking has been performed.</a:t>
            </a:r>
          </a:p>
          <a:p>
            <a:r>
              <a:rPr lang="en" altLang="zh-CN" dirty="0"/>
              <a:t>A release build is both minified and tree shaking has been performed.</a:t>
            </a:r>
          </a:p>
        </p:txBody>
      </p:sp>
    </p:spTree>
    <p:extLst>
      <p:ext uri="{BB962C8B-B14F-4D97-AF65-F5344CB8AC3E}">
        <p14:creationId xmlns:p14="http://schemas.microsoft.com/office/powerpoint/2010/main" val="36202510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2812E0-CE22-3549-980A-6EDE5625B1DA}"/>
              </a:ext>
            </a:extLst>
          </p:cNvPr>
          <p:cNvSpPr>
            <a:spLocks noGrp="1"/>
          </p:cNvSpPr>
          <p:nvPr>
            <p:ph type="title"/>
          </p:nvPr>
        </p:nvSpPr>
        <p:spPr/>
        <p:txBody>
          <a:bodyPr/>
          <a:lstStyle/>
          <a:p>
            <a:r>
              <a:rPr lang="en" altLang="zh-CN" dirty="0"/>
              <a:t>Building the app for release</a:t>
            </a:r>
          </a:p>
        </p:txBody>
      </p:sp>
      <p:sp>
        <p:nvSpPr>
          <p:cNvPr id="3" name="文本占位符 2">
            <a:extLst>
              <a:ext uri="{FF2B5EF4-FFF2-40B4-BE49-F238E27FC236}">
                <a16:creationId xmlns:a16="http://schemas.microsoft.com/office/drawing/2014/main" id="{A9DD8A53-2ADD-2A4D-BCC8-9B71C9AFB3DE}"/>
              </a:ext>
            </a:extLst>
          </p:cNvPr>
          <p:cNvSpPr>
            <a:spLocks noGrp="1"/>
          </p:cNvSpPr>
          <p:nvPr>
            <p:ph type="body" idx="1"/>
          </p:nvPr>
        </p:nvSpPr>
        <p:spPr/>
        <p:txBody>
          <a:bodyPr/>
          <a:lstStyle/>
          <a:p>
            <a:r>
              <a:rPr lang="en" altLang="zh-CN" dirty="0"/>
              <a:t>Build the app for deployment using the </a:t>
            </a:r>
            <a:r>
              <a:rPr lang="en" altLang="zh-CN" dirty="0">
                <a:solidFill>
                  <a:schemeClr val="accent4"/>
                </a:solidFill>
              </a:rPr>
              <a:t>flutter build web </a:t>
            </a:r>
            <a:r>
              <a:rPr lang="en" altLang="zh-CN" dirty="0"/>
              <a:t>command. </a:t>
            </a:r>
          </a:p>
          <a:p>
            <a:r>
              <a:rPr lang="en" altLang="zh-CN" dirty="0"/>
              <a:t>You can also choose which renderer to use by using the </a:t>
            </a:r>
            <a:r>
              <a:rPr lang="en" altLang="zh-CN" dirty="0">
                <a:solidFill>
                  <a:schemeClr val="accent4"/>
                </a:solidFill>
              </a:rPr>
              <a:t>--web-renderer</a:t>
            </a:r>
            <a:r>
              <a:rPr lang="en" altLang="zh-CN" dirty="0"/>
              <a:t> option (See </a:t>
            </a:r>
            <a:r>
              <a:rPr lang="en" altLang="zh-CN" dirty="0">
                <a:hlinkClick r:id="rId2"/>
              </a:rPr>
              <a:t>Web renderers</a:t>
            </a:r>
            <a:r>
              <a:rPr lang="en" altLang="zh-CN" dirty="0"/>
              <a:t>). </a:t>
            </a:r>
          </a:p>
          <a:p>
            <a:r>
              <a:rPr lang="en" altLang="zh-CN" dirty="0"/>
              <a:t>This generates the app, including the assets, and places the files into the </a:t>
            </a:r>
            <a:r>
              <a:rPr lang="en" altLang="zh-CN" dirty="0">
                <a:solidFill>
                  <a:schemeClr val="accent4"/>
                </a:solidFill>
              </a:rPr>
              <a:t>/build/web </a:t>
            </a:r>
            <a:r>
              <a:rPr lang="en" altLang="zh-CN" dirty="0"/>
              <a:t>directory of the project.</a:t>
            </a:r>
          </a:p>
        </p:txBody>
      </p:sp>
      <p:pic>
        <p:nvPicPr>
          <p:cNvPr id="4" name="图片 3">
            <a:extLst>
              <a:ext uri="{FF2B5EF4-FFF2-40B4-BE49-F238E27FC236}">
                <a16:creationId xmlns:a16="http://schemas.microsoft.com/office/drawing/2014/main" id="{5E2B6ED5-94B3-C845-9418-6BE2CFC62651}"/>
              </a:ext>
            </a:extLst>
          </p:cNvPr>
          <p:cNvPicPr>
            <a:picLocks noChangeAspect="1"/>
          </p:cNvPicPr>
          <p:nvPr/>
        </p:nvPicPr>
        <p:blipFill>
          <a:blip r:embed="rId3"/>
          <a:stretch>
            <a:fillRect/>
          </a:stretch>
        </p:blipFill>
        <p:spPr>
          <a:xfrm>
            <a:off x="0" y="3471707"/>
            <a:ext cx="9144000" cy="738335"/>
          </a:xfrm>
          <a:prstGeom prst="rect">
            <a:avLst/>
          </a:prstGeom>
        </p:spPr>
      </p:pic>
    </p:spTree>
    <p:extLst>
      <p:ext uri="{BB962C8B-B14F-4D97-AF65-F5344CB8AC3E}">
        <p14:creationId xmlns:p14="http://schemas.microsoft.com/office/powerpoint/2010/main" val="18115824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6C11F7-3268-7A45-865F-85D42BC3352E}"/>
              </a:ext>
            </a:extLst>
          </p:cNvPr>
          <p:cNvSpPr>
            <a:spLocks noGrp="1"/>
          </p:cNvSpPr>
          <p:nvPr>
            <p:ph type="title"/>
          </p:nvPr>
        </p:nvSpPr>
        <p:spPr/>
        <p:txBody>
          <a:bodyPr/>
          <a:lstStyle/>
          <a:p>
            <a:r>
              <a:rPr lang="en" altLang="zh-CN" dirty="0"/>
              <a:t>Embedding a Flutter app into an HTML page</a:t>
            </a:r>
          </a:p>
        </p:txBody>
      </p:sp>
      <p:sp>
        <p:nvSpPr>
          <p:cNvPr id="3" name="文本占位符 2">
            <a:extLst>
              <a:ext uri="{FF2B5EF4-FFF2-40B4-BE49-F238E27FC236}">
                <a16:creationId xmlns:a16="http://schemas.microsoft.com/office/drawing/2014/main" id="{F4423315-7BB6-AE49-B4C6-E94E57F4F0A2}"/>
              </a:ext>
            </a:extLst>
          </p:cNvPr>
          <p:cNvSpPr>
            <a:spLocks noGrp="1"/>
          </p:cNvSpPr>
          <p:nvPr>
            <p:ph type="body" idx="1"/>
          </p:nvPr>
        </p:nvSpPr>
        <p:spPr/>
        <p:txBody>
          <a:bodyPr/>
          <a:lstStyle/>
          <a:p>
            <a:r>
              <a:rPr lang="en" altLang="zh-CN" dirty="0"/>
              <a:t>You can embed a Flutter web app, as you would embed other content, in an </a:t>
            </a:r>
            <a:r>
              <a:rPr lang="en" altLang="zh-CN" dirty="0">
                <a:hlinkClick r:id="rId2"/>
              </a:rPr>
              <a:t>iframe</a:t>
            </a:r>
            <a:r>
              <a:rPr lang="en" altLang="zh-CN" dirty="0"/>
              <a:t> tag of an HTML file. </a:t>
            </a:r>
          </a:p>
          <a:p>
            <a:r>
              <a:rPr lang="en" altLang="zh-CN" dirty="0"/>
              <a:t>In the following example, replace “URL” with the location of your HTML page:</a:t>
            </a:r>
          </a:p>
        </p:txBody>
      </p:sp>
      <p:pic>
        <p:nvPicPr>
          <p:cNvPr id="4" name="图片 3">
            <a:extLst>
              <a:ext uri="{FF2B5EF4-FFF2-40B4-BE49-F238E27FC236}">
                <a16:creationId xmlns:a16="http://schemas.microsoft.com/office/drawing/2014/main" id="{F84843D1-0CDC-A04E-8933-FF16FA0F2CAD}"/>
              </a:ext>
            </a:extLst>
          </p:cNvPr>
          <p:cNvPicPr>
            <a:picLocks noChangeAspect="1"/>
          </p:cNvPicPr>
          <p:nvPr/>
        </p:nvPicPr>
        <p:blipFill>
          <a:blip r:embed="rId3"/>
          <a:stretch>
            <a:fillRect/>
          </a:stretch>
        </p:blipFill>
        <p:spPr>
          <a:xfrm>
            <a:off x="1636548" y="2899375"/>
            <a:ext cx="2717800" cy="304800"/>
          </a:xfrm>
          <a:prstGeom prst="rect">
            <a:avLst/>
          </a:prstGeom>
        </p:spPr>
      </p:pic>
    </p:spTree>
    <p:extLst>
      <p:ext uri="{BB962C8B-B14F-4D97-AF65-F5344CB8AC3E}">
        <p14:creationId xmlns:p14="http://schemas.microsoft.com/office/powerpoint/2010/main" val="10169016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6C11F7-3268-7A45-865F-85D42BC3352E}"/>
              </a:ext>
            </a:extLst>
          </p:cNvPr>
          <p:cNvSpPr>
            <a:spLocks noGrp="1"/>
          </p:cNvSpPr>
          <p:nvPr>
            <p:ph type="title"/>
          </p:nvPr>
        </p:nvSpPr>
        <p:spPr/>
        <p:txBody>
          <a:bodyPr/>
          <a:lstStyle/>
          <a:p>
            <a:r>
              <a:rPr lang="en" altLang="zh-CN" dirty="0"/>
              <a:t>Deploying to the web</a:t>
            </a:r>
          </a:p>
        </p:txBody>
      </p:sp>
      <p:sp>
        <p:nvSpPr>
          <p:cNvPr id="3" name="文本占位符 2">
            <a:extLst>
              <a:ext uri="{FF2B5EF4-FFF2-40B4-BE49-F238E27FC236}">
                <a16:creationId xmlns:a16="http://schemas.microsoft.com/office/drawing/2014/main" id="{F4423315-7BB6-AE49-B4C6-E94E57F4F0A2}"/>
              </a:ext>
            </a:extLst>
          </p:cNvPr>
          <p:cNvSpPr>
            <a:spLocks noGrp="1"/>
          </p:cNvSpPr>
          <p:nvPr>
            <p:ph type="body" idx="1"/>
          </p:nvPr>
        </p:nvSpPr>
        <p:spPr/>
        <p:txBody>
          <a:bodyPr/>
          <a:lstStyle/>
          <a:p>
            <a:r>
              <a:rPr lang="en" altLang="zh-CN" dirty="0"/>
              <a:t>When you are ready to deploy your app, upload the release bundle to Firebase, the cloud, or a similar service. </a:t>
            </a:r>
          </a:p>
          <a:p>
            <a:r>
              <a:rPr lang="en" altLang="zh-CN" dirty="0"/>
              <a:t>Here are a few possibilities, but there are many others:</a:t>
            </a:r>
          </a:p>
          <a:p>
            <a:pPr lvl="1"/>
            <a:r>
              <a:rPr lang="en" altLang="zh-CN" dirty="0">
                <a:hlinkClick r:id="rId2"/>
              </a:rPr>
              <a:t>Firebase Hosting</a:t>
            </a:r>
            <a:endParaRPr lang="en" altLang="zh-CN" dirty="0"/>
          </a:p>
          <a:p>
            <a:pPr lvl="1"/>
            <a:r>
              <a:rPr lang="en" altLang="zh-CN" dirty="0">
                <a:hlinkClick r:id="rId3"/>
              </a:rPr>
              <a:t>GitHub Pages</a:t>
            </a:r>
            <a:endParaRPr lang="en" altLang="zh-CN" dirty="0"/>
          </a:p>
          <a:p>
            <a:pPr lvl="1"/>
            <a:r>
              <a:rPr lang="en" altLang="zh-CN" dirty="0">
                <a:hlinkClick r:id="rId4"/>
              </a:rPr>
              <a:t>Google Cloud Hosting</a:t>
            </a:r>
            <a:endParaRPr lang="en" altLang="zh-CN" dirty="0"/>
          </a:p>
        </p:txBody>
      </p:sp>
    </p:spTree>
    <p:extLst>
      <p:ext uri="{BB962C8B-B14F-4D97-AF65-F5344CB8AC3E}">
        <p14:creationId xmlns:p14="http://schemas.microsoft.com/office/powerpoint/2010/main" val="1596832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D9A9C4-0043-144F-AC3E-07962FC623B4}"/>
              </a:ext>
            </a:extLst>
          </p:cNvPr>
          <p:cNvSpPr>
            <a:spLocks noGrp="1"/>
          </p:cNvSpPr>
          <p:nvPr>
            <p:ph type="title"/>
          </p:nvPr>
        </p:nvSpPr>
        <p:spPr/>
        <p:txBody>
          <a:bodyPr/>
          <a:lstStyle/>
          <a:p>
            <a:r>
              <a:rPr kumimoji="1" lang="en-US" altLang="zh-CN" dirty="0"/>
              <a:t>Topics</a:t>
            </a:r>
            <a:endParaRPr kumimoji="1" lang="zh-CN" altLang="en-US" dirty="0"/>
          </a:p>
        </p:txBody>
      </p:sp>
      <p:sp>
        <p:nvSpPr>
          <p:cNvPr id="3" name="文本占位符 2">
            <a:extLst>
              <a:ext uri="{FF2B5EF4-FFF2-40B4-BE49-F238E27FC236}">
                <a16:creationId xmlns:a16="http://schemas.microsoft.com/office/drawing/2014/main" id="{A3A2EA54-C790-CF45-A04E-920456E7CF6F}"/>
              </a:ext>
            </a:extLst>
          </p:cNvPr>
          <p:cNvSpPr>
            <a:spLocks noGrp="1"/>
          </p:cNvSpPr>
          <p:nvPr>
            <p:ph type="body" idx="1"/>
          </p:nvPr>
        </p:nvSpPr>
        <p:spPr/>
        <p:txBody>
          <a:bodyPr/>
          <a:lstStyle/>
          <a:p>
            <a:r>
              <a:rPr lang="en" altLang="zh-CN" dirty="0">
                <a:hlinkClick r:id="rId2"/>
              </a:rPr>
              <a:t>Adding a launcher icon</a:t>
            </a:r>
            <a:endParaRPr lang="en" altLang="zh-CN" dirty="0"/>
          </a:p>
          <a:p>
            <a:r>
              <a:rPr lang="en" altLang="zh-CN" dirty="0">
                <a:hlinkClick r:id="rId3"/>
              </a:rPr>
              <a:t>Enabling Material Components</a:t>
            </a:r>
            <a:endParaRPr lang="en" altLang="zh-CN" dirty="0"/>
          </a:p>
          <a:p>
            <a:r>
              <a:rPr lang="en" altLang="zh-CN" dirty="0">
                <a:hlinkClick r:id="rId4"/>
              </a:rPr>
              <a:t>Signing the app</a:t>
            </a:r>
            <a:endParaRPr lang="en" altLang="zh-CN" dirty="0"/>
          </a:p>
          <a:p>
            <a:r>
              <a:rPr lang="en" altLang="zh-CN" dirty="0">
                <a:hlinkClick r:id="rId5"/>
              </a:rPr>
              <a:t>Shrinking your code with R8</a:t>
            </a:r>
            <a:endParaRPr lang="en" altLang="zh-CN" dirty="0"/>
          </a:p>
          <a:p>
            <a:r>
              <a:rPr lang="en" altLang="zh-CN" dirty="0">
                <a:hlinkClick r:id="rId6"/>
              </a:rPr>
              <a:t>Reviewing the app manifest</a:t>
            </a:r>
            <a:endParaRPr lang="en" altLang="zh-CN" dirty="0"/>
          </a:p>
          <a:p>
            <a:r>
              <a:rPr lang="en" altLang="zh-CN" dirty="0">
                <a:hlinkClick r:id="rId7"/>
              </a:rPr>
              <a:t>Reviewing the build configuration</a:t>
            </a:r>
            <a:endParaRPr lang="en" altLang="zh-CN" dirty="0"/>
          </a:p>
          <a:p>
            <a:r>
              <a:rPr lang="en" altLang="zh-CN" dirty="0">
                <a:hlinkClick r:id="rId8"/>
              </a:rPr>
              <a:t>Building the app for release</a:t>
            </a:r>
            <a:endParaRPr lang="en" altLang="zh-CN" dirty="0"/>
          </a:p>
          <a:p>
            <a:r>
              <a:rPr lang="en" altLang="zh-CN" dirty="0">
                <a:hlinkClick r:id="rId9"/>
              </a:rPr>
              <a:t>Publishing to the Google Play Store</a:t>
            </a:r>
            <a:endParaRPr lang="en" altLang="zh-CN" dirty="0"/>
          </a:p>
          <a:p>
            <a:r>
              <a:rPr lang="en" altLang="zh-CN" dirty="0">
                <a:hlinkClick r:id="rId10"/>
              </a:rPr>
              <a:t>Updating the app’s version number</a:t>
            </a:r>
            <a:endParaRPr lang="en" altLang="zh-CN" dirty="0"/>
          </a:p>
          <a:p>
            <a:r>
              <a:rPr lang="en" altLang="zh-CN" dirty="0">
                <a:hlinkClick r:id="rId11"/>
              </a:rPr>
              <a:t>Android release FAQ</a:t>
            </a:r>
            <a:endParaRPr lang="en" altLang="zh-CN" dirty="0"/>
          </a:p>
        </p:txBody>
      </p:sp>
    </p:spTree>
    <p:extLst>
      <p:ext uri="{BB962C8B-B14F-4D97-AF65-F5344CB8AC3E}">
        <p14:creationId xmlns:p14="http://schemas.microsoft.com/office/powerpoint/2010/main" val="11098032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5"/>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Thank you!</a:t>
            </a:r>
            <a:endParaRPr dirty="0"/>
          </a:p>
        </p:txBody>
      </p:sp>
      <p:sp>
        <p:nvSpPr>
          <p:cNvPr id="397" name="Google Shape;397;p55"/>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r>
              <a:rPr lang="en-US" altLang="zh-CN" dirty="0" err="1"/>
              <a:t>Wenxuan</a:t>
            </a:r>
            <a:r>
              <a:rPr lang="en-US" altLang="zh-CN" dirty="0"/>
              <a:t> Shi</a:t>
            </a:r>
          </a:p>
          <a:p>
            <a:pPr marL="0" lvl="0" indent="0"/>
            <a:r>
              <a:rPr lang="en-US" altLang="zh-CN" dirty="0"/>
              <a:t>College of Software, Nankai University</a:t>
            </a:r>
          </a:p>
          <a:p>
            <a:pPr marL="0" lvl="0" indent="0"/>
            <a:endParaRPr lang="en-US" altLang="zh-CN" dirty="0"/>
          </a:p>
          <a:p>
            <a:pPr marL="0" lvl="0" indent="0"/>
            <a:r>
              <a:rPr lang="en-US" altLang="zh-CN" dirty="0"/>
              <a:t>Email: </a:t>
            </a:r>
            <a:r>
              <a:rPr lang="en-US" altLang="zh-CN" dirty="0" err="1"/>
              <a:t>shiwx@nankai.edu.cn</a:t>
            </a:r>
            <a:endParaRPr lang="en-US" altLang="zh-CN" dirty="0"/>
          </a:p>
          <a:p>
            <a:pPr marL="0" lvl="0" indent="0"/>
            <a:r>
              <a:rPr lang="en-US" altLang="zh-CN" dirty="0" err="1"/>
              <a:t>Wechat</a:t>
            </a:r>
            <a:r>
              <a:rPr lang="en-US" altLang="zh-CN" dirty="0"/>
              <a:t>: 13920561100</a:t>
            </a:r>
          </a:p>
          <a:p>
            <a:pPr marL="0" lvl="0" indent="0" algn="l" rtl="0">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0AD60E-D9B9-CE42-B539-53DB74B4356C}"/>
              </a:ext>
            </a:extLst>
          </p:cNvPr>
          <p:cNvSpPr>
            <a:spLocks noGrp="1"/>
          </p:cNvSpPr>
          <p:nvPr>
            <p:ph type="title"/>
          </p:nvPr>
        </p:nvSpPr>
        <p:spPr/>
        <p:txBody>
          <a:bodyPr/>
          <a:lstStyle/>
          <a:p>
            <a:r>
              <a:rPr lang="en" altLang="zh-CN" dirty="0"/>
              <a:t>Adding a launcher icon</a:t>
            </a:r>
            <a:endParaRPr kumimoji="1" lang="zh-CN" altLang="en-US" dirty="0"/>
          </a:p>
        </p:txBody>
      </p:sp>
      <p:sp>
        <p:nvSpPr>
          <p:cNvPr id="3" name="文本占位符 2">
            <a:extLst>
              <a:ext uri="{FF2B5EF4-FFF2-40B4-BE49-F238E27FC236}">
                <a16:creationId xmlns:a16="http://schemas.microsoft.com/office/drawing/2014/main" id="{4844DE18-2F4C-4F4D-A95A-D3E2E2BA729B}"/>
              </a:ext>
            </a:extLst>
          </p:cNvPr>
          <p:cNvSpPr>
            <a:spLocks noGrp="1"/>
          </p:cNvSpPr>
          <p:nvPr>
            <p:ph type="body" idx="1"/>
          </p:nvPr>
        </p:nvSpPr>
        <p:spPr/>
        <p:txBody>
          <a:bodyPr/>
          <a:lstStyle/>
          <a:p>
            <a:r>
              <a:rPr lang="en" altLang="zh-CN" dirty="0"/>
              <a:t>When a new Flutter app is created, it has a default launcher icon. </a:t>
            </a:r>
          </a:p>
          <a:p>
            <a:r>
              <a:rPr lang="en" altLang="zh-CN" dirty="0"/>
              <a:t>To customize this icon, you might want to check out the </a:t>
            </a:r>
            <a:r>
              <a:rPr lang="en" altLang="zh-CN" dirty="0">
                <a:hlinkClick r:id="rId2"/>
              </a:rPr>
              <a:t>flutter_launcher_icons</a:t>
            </a:r>
            <a:r>
              <a:rPr lang="en" altLang="zh-CN" dirty="0"/>
              <a:t> package.</a:t>
            </a:r>
            <a:endParaRPr kumimoji="1" lang="zh-CN" altLang="en-US" dirty="0"/>
          </a:p>
        </p:txBody>
      </p:sp>
    </p:spTree>
    <p:extLst>
      <p:ext uri="{BB962C8B-B14F-4D97-AF65-F5344CB8AC3E}">
        <p14:creationId xmlns:p14="http://schemas.microsoft.com/office/powerpoint/2010/main" val="3002112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0AD60E-D9B9-CE42-B539-53DB74B4356C}"/>
              </a:ext>
            </a:extLst>
          </p:cNvPr>
          <p:cNvSpPr>
            <a:spLocks noGrp="1"/>
          </p:cNvSpPr>
          <p:nvPr>
            <p:ph type="title"/>
          </p:nvPr>
        </p:nvSpPr>
        <p:spPr/>
        <p:txBody>
          <a:bodyPr/>
          <a:lstStyle/>
          <a:p>
            <a:r>
              <a:rPr lang="en" altLang="zh-CN" dirty="0"/>
              <a:t>Enabling Material Components</a:t>
            </a:r>
            <a:endParaRPr kumimoji="1" lang="zh-CN" altLang="en-US" dirty="0"/>
          </a:p>
        </p:txBody>
      </p:sp>
      <p:sp>
        <p:nvSpPr>
          <p:cNvPr id="3" name="文本占位符 2">
            <a:extLst>
              <a:ext uri="{FF2B5EF4-FFF2-40B4-BE49-F238E27FC236}">
                <a16:creationId xmlns:a16="http://schemas.microsoft.com/office/drawing/2014/main" id="{4844DE18-2F4C-4F4D-A95A-D3E2E2BA729B}"/>
              </a:ext>
            </a:extLst>
          </p:cNvPr>
          <p:cNvSpPr>
            <a:spLocks noGrp="1"/>
          </p:cNvSpPr>
          <p:nvPr>
            <p:ph type="body" idx="1"/>
          </p:nvPr>
        </p:nvSpPr>
        <p:spPr/>
        <p:txBody>
          <a:bodyPr/>
          <a:lstStyle/>
          <a:p>
            <a:r>
              <a:rPr lang="en" altLang="zh-CN" dirty="0"/>
              <a:t>If your app uses </a:t>
            </a:r>
            <a:r>
              <a:rPr lang="en" altLang="zh-CN" dirty="0">
                <a:hlinkClick r:id="rId2"/>
              </a:rPr>
              <a:t>Platform Views</a:t>
            </a:r>
            <a:r>
              <a:rPr lang="en" altLang="zh-CN" dirty="0"/>
              <a:t>, you may want to enable Material Components by following the steps described in the </a:t>
            </a:r>
            <a:r>
              <a:rPr lang="en" altLang="zh-CN" dirty="0">
                <a:hlinkClick r:id="rId3"/>
              </a:rPr>
              <a:t>Getting Started guide for Android</a:t>
            </a:r>
            <a:r>
              <a:rPr lang="en" altLang="zh-CN" dirty="0"/>
              <a:t>.</a:t>
            </a:r>
            <a:endParaRPr kumimoji="1" lang="zh-CN" altLang="en-US" dirty="0"/>
          </a:p>
        </p:txBody>
      </p:sp>
    </p:spTree>
    <p:extLst>
      <p:ext uri="{BB962C8B-B14F-4D97-AF65-F5344CB8AC3E}">
        <p14:creationId xmlns:p14="http://schemas.microsoft.com/office/powerpoint/2010/main" val="255290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C35883-F4AB-344F-AA17-48BC20CCC69E}"/>
              </a:ext>
            </a:extLst>
          </p:cNvPr>
          <p:cNvSpPr>
            <a:spLocks noGrp="1"/>
          </p:cNvSpPr>
          <p:nvPr>
            <p:ph type="title"/>
          </p:nvPr>
        </p:nvSpPr>
        <p:spPr/>
        <p:txBody>
          <a:bodyPr/>
          <a:lstStyle/>
          <a:p>
            <a:r>
              <a:rPr lang="en" altLang="zh-CN" dirty="0"/>
              <a:t>Signing the app</a:t>
            </a:r>
            <a:endParaRPr kumimoji="1" lang="zh-CN" altLang="en-US" dirty="0"/>
          </a:p>
        </p:txBody>
      </p:sp>
      <p:sp>
        <p:nvSpPr>
          <p:cNvPr id="3" name="文本占位符 2">
            <a:extLst>
              <a:ext uri="{FF2B5EF4-FFF2-40B4-BE49-F238E27FC236}">
                <a16:creationId xmlns:a16="http://schemas.microsoft.com/office/drawing/2014/main" id="{149BD74A-645F-184B-98FF-AFB3B44238B0}"/>
              </a:ext>
            </a:extLst>
          </p:cNvPr>
          <p:cNvSpPr>
            <a:spLocks noGrp="1"/>
          </p:cNvSpPr>
          <p:nvPr>
            <p:ph type="body" idx="1"/>
          </p:nvPr>
        </p:nvSpPr>
        <p:spPr/>
        <p:txBody>
          <a:bodyPr/>
          <a:lstStyle/>
          <a:p>
            <a:r>
              <a:rPr lang="en" altLang="zh-CN" dirty="0"/>
              <a:t>To publish on the Play Store, you need to give your app a digital signature. </a:t>
            </a:r>
          </a:p>
          <a:p>
            <a:r>
              <a:rPr lang="en" altLang="zh-CN" dirty="0"/>
              <a:t>Use the following instructions to sign your app.</a:t>
            </a:r>
          </a:p>
        </p:txBody>
      </p:sp>
      <p:pic>
        <p:nvPicPr>
          <p:cNvPr id="5" name="图片 4">
            <a:extLst>
              <a:ext uri="{FF2B5EF4-FFF2-40B4-BE49-F238E27FC236}">
                <a16:creationId xmlns:a16="http://schemas.microsoft.com/office/drawing/2014/main" id="{A662A824-662F-2246-B2A0-58AD0EECC8C1}"/>
              </a:ext>
            </a:extLst>
          </p:cNvPr>
          <p:cNvPicPr>
            <a:picLocks noChangeAspect="1"/>
          </p:cNvPicPr>
          <p:nvPr/>
        </p:nvPicPr>
        <p:blipFill>
          <a:blip r:embed="rId2"/>
          <a:stretch>
            <a:fillRect/>
          </a:stretch>
        </p:blipFill>
        <p:spPr>
          <a:xfrm>
            <a:off x="1828800" y="2477323"/>
            <a:ext cx="5486399" cy="2579524"/>
          </a:xfrm>
          <a:prstGeom prst="rect">
            <a:avLst/>
          </a:prstGeom>
        </p:spPr>
      </p:pic>
    </p:spTree>
    <p:extLst>
      <p:ext uri="{BB962C8B-B14F-4D97-AF65-F5344CB8AC3E}">
        <p14:creationId xmlns:p14="http://schemas.microsoft.com/office/powerpoint/2010/main" val="3607038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80BE11-32C9-C44E-ABF7-8BF101A5DCF8}"/>
              </a:ext>
            </a:extLst>
          </p:cNvPr>
          <p:cNvSpPr>
            <a:spLocks noGrp="1"/>
          </p:cNvSpPr>
          <p:nvPr>
            <p:ph type="title"/>
          </p:nvPr>
        </p:nvSpPr>
        <p:spPr/>
        <p:txBody>
          <a:bodyPr/>
          <a:lstStyle/>
          <a:p>
            <a:endParaRPr kumimoji="1" lang="zh-CN" altLang="en-US"/>
          </a:p>
        </p:txBody>
      </p:sp>
      <p:sp>
        <p:nvSpPr>
          <p:cNvPr id="6" name="文本占位符 5">
            <a:extLst>
              <a:ext uri="{FF2B5EF4-FFF2-40B4-BE49-F238E27FC236}">
                <a16:creationId xmlns:a16="http://schemas.microsoft.com/office/drawing/2014/main" id="{FB04CECF-10F4-E948-BAF8-DB35001FD8C3}"/>
              </a:ext>
            </a:extLst>
          </p:cNvPr>
          <p:cNvSpPr>
            <a:spLocks noGrp="1"/>
          </p:cNvSpPr>
          <p:nvPr>
            <p:ph type="body" idx="1"/>
          </p:nvPr>
        </p:nvSpPr>
        <p:spPr/>
        <p:txBody>
          <a:bodyPr/>
          <a:lstStyle/>
          <a:p>
            <a:endParaRPr lang="zh-CN" altLang="en-US"/>
          </a:p>
        </p:txBody>
      </p:sp>
      <p:pic>
        <p:nvPicPr>
          <p:cNvPr id="8" name="图片 7">
            <a:extLst>
              <a:ext uri="{FF2B5EF4-FFF2-40B4-BE49-F238E27FC236}">
                <a16:creationId xmlns:a16="http://schemas.microsoft.com/office/drawing/2014/main" id="{0647B69B-4972-AC4C-8D1F-8D53E06F8FE4}"/>
              </a:ext>
            </a:extLst>
          </p:cNvPr>
          <p:cNvPicPr>
            <a:picLocks noChangeAspect="1"/>
          </p:cNvPicPr>
          <p:nvPr/>
        </p:nvPicPr>
        <p:blipFill>
          <a:blip r:embed="rId2"/>
          <a:stretch>
            <a:fillRect/>
          </a:stretch>
        </p:blipFill>
        <p:spPr>
          <a:xfrm>
            <a:off x="1233751" y="0"/>
            <a:ext cx="6676498" cy="5143500"/>
          </a:xfrm>
          <a:prstGeom prst="rect">
            <a:avLst/>
          </a:prstGeom>
        </p:spPr>
      </p:pic>
    </p:spTree>
    <p:extLst>
      <p:ext uri="{BB962C8B-B14F-4D97-AF65-F5344CB8AC3E}">
        <p14:creationId xmlns:p14="http://schemas.microsoft.com/office/powerpoint/2010/main" val="2094058675"/>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1442</TotalTime>
  <Words>2604</Words>
  <Application>Microsoft Macintosh PowerPoint</Application>
  <PresentationFormat>全屏显示(16:9)</PresentationFormat>
  <Paragraphs>209</Paragraphs>
  <Slides>50</Slides>
  <Notes>7</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50</vt:i4>
      </vt:variant>
    </vt:vector>
  </HeadingPairs>
  <TitlesOfParts>
    <vt:vector size="53" baseType="lpstr">
      <vt:lpstr>Arial</vt:lpstr>
      <vt:lpstr>Roboto</vt:lpstr>
      <vt:lpstr>Geometric</vt:lpstr>
      <vt:lpstr>Deployment</vt:lpstr>
      <vt:lpstr>Topics</vt:lpstr>
      <vt:lpstr>Build and release  an Android app</vt:lpstr>
      <vt:lpstr>Introduction</vt:lpstr>
      <vt:lpstr>Topics</vt:lpstr>
      <vt:lpstr>Adding a launcher icon</vt:lpstr>
      <vt:lpstr>Enabling Material Components</vt:lpstr>
      <vt:lpstr>Signing the app</vt:lpstr>
      <vt:lpstr>PowerPoint 演示文稿</vt:lpstr>
      <vt:lpstr>PowerPoint 演示文稿</vt:lpstr>
      <vt:lpstr>Shrinking your code with R8</vt:lpstr>
      <vt:lpstr>Reviewing the app manifest</vt:lpstr>
      <vt:lpstr>Reviewing the build configuration</vt:lpstr>
      <vt:lpstr>Building the app for release</vt:lpstr>
      <vt:lpstr>PowerPoint 演示文稿</vt:lpstr>
      <vt:lpstr>PowerPoint 演示文稿</vt:lpstr>
      <vt:lpstr>PowerPoint 演示文稿</vt:lpstr>
      <vt:lpstr>PowerPoint 演示文稿</vt:lpstr>
      <vt:lpstr>PowerPoint 演示文稿</vt:lpstr>
      <vt:lpstr>Publishing to the Google Play Store</vt:lpstr>
      <vt:lpstr>Updating the app’s version number</vt:lpstr>
      <vt:lpstr>Android release FAQ</vt:lpstr>
      <vt:lpstr>PowerPoint 演示文稿</vt:lpstr>
      <vt:lpstr>PowerPoint 演示文稿</vt:lpstr>
      <vt:lpstr>PowerPoint 演示文稿</vt:lpstr>
      <vt:lpstr>PowerPoint 演示文稿</vt:lpstr>
      <vt:lpstr>Build and release  an iOS app</vt:lpstr>
      <vt:lpstr>Preliminaries</vt:lpstr>
      <vt:lpstr>Register your app on App Store Connect</vt:lpstr>
      <vt:lpstr>Register a Bundle ID</vt:lpstr>
      <vt:lpstr>Create an application record on App Store Connect</vt:lpstr>
      <vt:lpstr>Review Xcode project settings</vt:lpstr>
      <vt:lpstr>PowerPoint 演示文稿</vt:lpstr>
      <vt:lpstr>Updating</vt:lpstr>
      <vt:lpstr>Add an app icon</vt:lpstr>
      <vt:lpstr>Create a build archive</vt:lpstr>
      <vt:lpstr>PowerPoint 演示文稿</vt:lpstr>
      <vt:lpstr>PowerPoint 演示文稿</vt:lpstr>
      <vt:lpstr>PowerPoint 演示文稿</vt:lpstr>
      <vt:lpstr>Release your app on TestFlight</vt:lpstr>
      <vt:lpstr>Release your app to the App Store</vt:lpstr>
      <vt:lpstr>Build and release  a web app</vt:lpstr>
      <vt:lpstr>Topics</vt:lpstr>
      <vt:lpstr>Handling images on the web</vt:lpstr>
      <vt:lpstr>Choosing a web rendere</vt:lpstr>
      <vt:lpstr>Minification</vt:lpstr>
      <vt:lpstr>Building the app for release</vt:lpstr>
      <vt:lpstr>Embedding a Flutter app into an HTML page</vt:lpstr>
      <vt:lpstr>Deploying to the web</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 of Flutter</dc:title>
  <cp:lastModifiedBy>Walkman Neo</cp:lastModifiedBy>
  <cp:revision>177</cp:revision>
  <dcterms:modified xsi:type="dcterms:W3CDTF">2021-08-28T01:50:46Z</dcterms:modified>
</cp:coreProperties>
</file>